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24"/>
  </p:notesMasterIdLst>
  <p:sldIdLst>
    <p:sldId id="496" r:id="rId2"/>
    <p:sldId id="497" r:id="rId3"/>
    <p:sldId id="498" r:id="rId4"/>
    <p:sldId id="499" r:id="rId5"/>
    <p:sldId id="503" r:id="rId6"/>
    <p:sldId id="294" r:id="rId7"/>
    <p:sldId id="295" r:id="rId8"/>
    <p:sldId id="434" r:id="rId9"/>
    <p:sldId id="439" r:id="rId10"/>
    <p:sldId id="501" r:id="rId11"/>
    <p:sldId id="502" r:id="rId12"/>
    <p:sldId id="436" r:id="rId13"/>
    <p:sldId id="349" r:id="rId14"/>
    <p:sldId id="490" r:id="rId15"/>
    <p:sldId id="500" r:id="rId16"/>
    <p:sldId id="437" r:id="rId17"/>
    <p:sldId id="438" r:id="rId18"/>
    <p:sldId id="492" r:id="rId19"/>
    <p:sldId id="493" r:id="rId20"/>
    <p:sldId id="494" r:id="rId21"/>
    <p:sldId id="495" r:id="rId22"/>
    <p:sldId id="297" r:id="rId23"/>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8A2"/>
    <a:srgbClr val="E7E7E6"/>
    <a:srgbClr val="979796"/>
    <a:srgbClr val="F84F13"/>
    <a:srgbClr val="E8692C"/>
    <a:srgbClr val="EFEFEF"/>
    <a:srgbClr val="EDEDED"/>
    <a:srgbClr val="AE0B18"/>
    <a:srgbClr val="A80B17"/>
    <a:srgbClr val="A8D1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61" autoAdjust="0"/>
    <p:restoredTop sz="89127"/>
  </p:normalViewPr>
  <p:slideViewPr>
    <p:cSldViewPr snapToGrid="0" showGuides="1">
      <p:cViewPr varScale="1">
        <p:scale>
          <a:sx n="103" d="100"/>
          <a:sy n="103" d="100"/>
        </p:scale>
        <p:origin x="168" y="56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6BA58-C675-4441-BFCC-8512A49346C1}" type="datetimeFigureOut">
              <a:rPr lang="en-US" smtClean="0"/>
              <a:t>4/22/18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14952-5123-D240-9FA0-0036C1E15C09}" type="slidenum">
              <a:rPr lang="en-US" smtClean="0"/>
              <a:t>‹Nr.›</a:t>
            </a:fld>
            <a:endParaRPr lang="en-US"/>
          </a:p>
        </p:txBody>
      </p:sp>
    </p:spTree>
    <p:extLst>
      <p:ext uri="{BB962C8B-B14F-4D97-AF65-F5344CB8AC3E}">
        <p14:creationId xmlns:p14="http://schemas.microsoft.com/office/powerpoint/2010/main" val="37285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BCD14952-5123-D240-9FA0-0036C1E15C09}" type="slidenum">
              <a:rPr lang="en-US" smtClean="0"/>
              <a:t>1</a:t>
            </a:fld>
            <a:endParaRPr lang="en-US"/>
          </a:p>
        </p:txBody>
      </p:sp>
    </p:spTree>
    <p:extLst>
      <p:ext uri="{BB962C8B-B14F-4D97-AF65-F5344CB8AC3E}">
        <p14:creationId xmlns:p14="http://schemas.microsoft.com/office/powerpoint/2010/main" val="4071256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23900" dirty="0"/>
          </a:p>
        </p:txBody>
      </p:sp>
      <p:sp>
        <p:nvSpPr>
          <p:cNvPr id="4" name="Foliennummernplatzhalter 3"/>
          <p:cNvSpPr>
            <a:spLocks noGrp="1"/>
          </p:cNvSpPr>
          <p:nvPr>
            <p:ph type="sldNum" sz="quarter" idx="10"/>
          </p:nvPr>
        </p:nvSpPr>
        <p:spPr/>
        <p:txBody>
          <a:bodyPr/>
          <a:lstStyle/>
          <a:p>
            <a:fld id="{BCD14952-5123-D240-9FA0-0036C1E15C09}" type="slidenum">
              <a:rPr lang="en-US" smtClean="0"/>
              <a:t>2</a:t>
            </a:fld>
            <a:endParaRPr lang="en-US"/>
          </a:p>
        </p:txBody>
      </p:sp>
    </p:spTree>
    <p:extLst>
      <p:ext uri="{BB962C8B-B14F-4D97-AF65-F5344CB8AC3E}">
        <p14:creationId xmlns:p14="http://schemas.microsoft.com/office/powerpoint/2010/main" val="425062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costs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turn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information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overload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from</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storage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problem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IT </a:t>
            </a:r>
            <a:r>
              <a:rPr lang="de-DE" sz="1200" b="0" i="0" u="none" strike="noStrike" kern="1200" dirty="0" err="1">
                <a:solidFill>
                  <a:schemeClr val="tx1"/>
                </a:solidFill>
                <a:effectLst/>
                <a:latin typeface="+mn-lt"/>
                <a:ea typeface="+mn-ea"/>
                <a:cs typeface="+mn-cs"/>
              </a:rPr>
              <a:t>department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valuable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asset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business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enabler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everybody</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BCD14952-5123-D240-9FA0-0036C1E15C09}" type="slidenum">
              <a:rPr lang="en-US" smtClean="0"/>
              <a:t>7</a:t>
            </a:fld>
            <a:endParaRPr lang="en-US"/>
          </a:p>
        </p:txBody>
      </p:sp>
    </p:spTree>
    <p:extLst>
      <p:ext uri="{BB962C8B-B14F-4D97-AF65-F5344CB8AC3E}">
        <p14:creationId xmlns:p14="http://schemas.microsoft.com/office/powerpoint/2010/main" val="2868045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Story:</a:t>
            </a:r>
          </a:p>
          <a:p>
            <a:r>
              <a:rPr lang="de-DE" dirty="0" err="1"/>
              <a:t>Xy</a:t>
            </a:r>
            <a:r>
              <a:rPr lang="de-DE" dirty="0"/>
              <a:t> ist Mitarbeiter in einem ML-Forschungsprojekt und sucht nach einer Lösung um den Serviceprozess innerhalb eines Unternehmens zu verbessert. Da er bisher wenig Erfahrungen hat, sucht er nach einem Paper und einer </a:t>
            </a:r>
            <a:r>
              <a:rPr lang="de-DE" dirty="0" err="1"/>
              <a:t>Anprechperson</a:t>
            </a:r>
            <a:r>
              <a:rPr lang="de-DE" dirty="0"/>
              <a:t>, die dazu </a:t>
            </a:r>
          </a:p>
        </p:txBody>
      </p:sp>
      <p:sp>
        <p:nvSpPr>
          <p:cNvPr id="4" name="Foliennummernplatzhalter 3"/>
          <p:cNvSpPr>
            <a:spLocks noGrp="1"/>
          </p:cNvSpPr>
          <p:nvPr>
            <p:ph type="sldNum" sz="quarter" idx="10"/>
          </p:nvPr>
        </p:nvSpPr>
        <p:spPr/>
        <p:txBody>
          <a:bodyPr/>
          <a:lstStyle/>
          <a:p>
            <a:fld id="{BCD14952-5123-D240-9FA0-0036C1E15C09}" type="slidenum">
              <a:rPr lang="en-US" smtClean="0"/>
              <a:t>8</a:t>
            </a:fld>
            <a:endParaRPr lang="en-US"/>
          </a:p>
        </p:txBody>
      </p:sp>
    </p:spTree>
    <p:extLst>
      <p:ext uri="{BB962C8B-B14F-4D97-AF65-F5344CB8AC3E}">
        <p14:creationId xmlns:p14="http://schemas.microsoft.com/office/powerpoint/2010/main" val="2959972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414338" y="1241425"/>
            <a:ext cx="5953125" cy="3349625"/>
          </a:xfrm>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10"/>
          </p:nvPr>
        </p:nvSpPr>
        <p:spPr/>
        <p:txBody>
          <a:bodyPr/>
          <a:lstStyle/>
          <a:p>
            <a:fld id="{299BCEC6-B202-4A75-A378-85D2D42595AA}" type="slidenum">
              <a:rPr lang="de-DE" smtClean="0"/>
              <a:t>13</a:t>
            </a:fld>
            <a:endParaRPr lang="de-DE"/>
          </a:p>
        </p:txBody>
      </p:sp>
    </p:spTree>
    <p:extLst>
      <p:ext uri="{BB962C8B-B14F-4D97-AF65-F5344CB8AC3E}">
        <p14:creationId xmlns:p14="http://schemas.microsoft.com/office/powerpoint/2010/main" val="28832432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26" name="Rectangle 4"/>
          <p:cNvSpPr/>
          <p:nvPr userDrawn="1"/>
        </p:nvSpPr>
        <p:spPr>
          <a:xfrm flipH="1">
            <a:off x="0" y="174581"/>
            <a:ext cx="9144000" cy="49680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841760"/>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5" name="Title 24"/>
          <p:cNvSpPr>
            <a:spLocks noGrp="1"/>
          </p:cNvSpPr>
          <p:nvPr>
            <p:ph type="title" hasCustomPrompt="1"/>
          </p:nvPr>
        </p:nvSpPr>
        <p:spPr>
          <a:xfrm>
            <a:off x="395288" y="1023939"/>
            <a:ext cx="7740650" cy="1912302"/>
          </a:xfrm>
        </p:spPr>
        <p:txBody>
          <a:bodyPr anchor="b">
            <a:normAutofit/>
          </a:bodyPr>
          <a:lstStyle>
            <a:lvl1pPr>
              <a:defRPr sz="3600" baseline="0"/>
            </a:lvl1pPr>
          </a:lstStyle>
          <a:p>
            <a:r>
              <a:rPr lang="en-US" dirty="0"/>
              <a:t>Click to edit presentation title</a:t>
            </a:r>
          </a:p>
        </p:txBody>
      </p:sp>
      <p:sp>
        <p:nvSpPr>
          <p:cNvPr id="22" name="Text Placeholder 2"/>
          <p:cNvSpPr>
            <a:spLocks noGrp="1"/>
          </p:cNvSpPr>
          <p:nvPr>
            <p:ph type="body" idx="10" hasCustomPrompt="1"/>
          </p:nvPr>
        </p:nvSpPr>
        <p:spPr>
          <a:xfrm>
            <a:off x="395288" y="2960607"/>
            <a:ext cx="1816770"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subtitle</a:t>
            </a:r>
          </a:p>
        </p:txBody>
      </p:sp>
      <p:sp>
        <p:nvSpPr>
          <p:cNvPr id="27" name="Text Placeholder 2"/>
          <p:cNvSpPr>
            <a:spLocks noGrp="1"/>
          </p:cNvSpPr>
          <p:nvPr>
            <p:ph type="body" idx="11" hasCustomPrompt="1"/>
          </p:nvPr>
        </p:nvSpPr>
        <p:spPr>
          <a:xfrm>
            <a:off x="395288" y="3228447"/>
            <a:ext cx="2148592"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a:t>
            </a:r>
          </a:p>
        </p:txBody>
      </p:sp>
      <p:sp>
        <p:nvSpPr>
          <p:cNvPr id="3"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27415038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3556" y="240376"/>
            <a:ext cx="3708000" cy="521499"/>
          </a:xfrm>
        </p:spPr>
        <p:txBody>
          <a:bodyPr/>
          <a:lstStyle/>
          <a:p>
            <a:r>
              <a:rPr lang="en-US" dirty="0"/>
              <a:t>Click to edit title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77AB7B2C-3A0B-234C-8F00-7313F3CA5FDB}"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11" name="Rectangle 4"/>
          <p:cNvSpPr/>
          <p:nvPr userDrawn="1"/>
        </p:nvSpPr>
        <p:spPr>
          <a:xfrm rot="5400000" flipH="1">
            <a:off x="199673" y="-199674"/>
            <a:ext cx="5143500" cy="5542847"/>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841760"/>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Tree>
    <p:extLst>
      <p:ext uri="{BB962C8B-B14F-4D97-AF65-F5344CB8AC3E}">
        <p14:creationId xmlns:p14="http://schemas.microsoft.com/office/powerpoint/2010/main" val="23540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9143189"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5" y="1"/>
            <a:ext cx="9144000" cy="5143500"/>
          </a:xfrm>
          <a:prstGeom prst="rect">
            <a:avLst/>
          </a:prstGeom>
        </p:spPr>
      </p:pic>
      <p:sp>
        <p:nvSpPr>
          <p:cNvPr id="8" name="Freeform 7"/>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46132" y="240376"/>
            <a:ext cx="3708000" cy="521499"/>
          </a:xfrm>
        </p:spPr>
        <p:txBody>
          <a:bodyPr/>
          <a:lstStyle>
            <a:lvl1pPr>
              <a:defRPr>
                <a:solidFill>
                  <a:schemeClr val="bg1"/>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0C7863AE-23F1-0A45-8CC2-86FE35E31D20}" type="datetime1">
              <a:rPr lang="de-DE" smtClean="0"/>
              <a:t>22.04.18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2079779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6132" y="240376"/>
            <a:ext cx="3708000" cy="521499"/>
          </a:xfrm>
        </p:spPr>
        <p:txBody>
          <a:bodyPr/>
          <a:lstStyle>
            <a:lvl1pPr>
              <a:defRPr>
                <a:solidFill>
                  <a:schemeClr val="bg1"/>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0C7863AE-23F1-0A45-8CC2-86FE35E31D20}" type="datetime1">
              <a:rPr lang="de-DE" smtClean="0"/>
              <a:t>22.04.18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pic>
        <p:nvPicPr>
          <p:cNvPr id="13" name="Grafik 12">
            <a:extLst>
              <a:ext uri="{FF2B5EF4-FFF2-40B4-BE49-F238E27FC236}">
                <a16:creationId xmlns:a16="http://schemas.microsoft.com/office/drawing/2014/main" id="{80E9C1A7-AD33-3D4A-871A-F2A0E159C31E}"/>
              </a:ext>
            </a:extLst>
          </p:cNvPr>
          <p:cNvPicPr>
            <a:picLocks noChangeAspect="1"/>
          </p:cNvPicPr>
          <p:nvPr userDrawn="1"/>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 y="0"/>
            <a:ext cx="9144001" cy="5143500"/>
          </a:xfrm>
          <a:prstGeom prst="rect">
            <a:avLst/>
          </a:prstGeom>
        </p:spPr>
      </p:pic>
      <p:sp>
        <p:nvSpPr>
          <p:cNvPr id="17" name="Freeform 7">
            <a:extLst>
              <a:ext uri="{FF2B5EF4-FFF2-40B4-BE49-F238E27FC236}">
                <a16:creationId xmlns:a16="http://schemas.microsoft.com/office/drawing/2014/main" id="{C0F241B8-FD42-0743-AEA8-F340494EE8A2}"/>
              </a:ext>
            </a:extLst>
          </p:cNvPr>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userDrawn="1"/>
        </p:nvSpPr>
        <p:spPr>
          <a:xfrm>
            <a:off x="0"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DDC8CB-7B3E-044D-B2E4-47A7C892543A}"/>
              </a:ext>
            </a:extLst>
          </p:cNvPr>
          <p:cNvSpPr/>
          <p:nvPr userDrawn="1"/>
        </p:nvSpPr>
        <p:spPr>
          <a:xfrm>
            <a:off x="3159727" y="1956277"/>
            <a:ext cx="239696" cy="195308"/>
          </a:xfrm>
          <a:prstGeom prst="ellipse">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16" name="Gerade Verbindung 15">
            <a:extLst>
              <a:ext uri="{FF2B5EF4-FFF2-40B4-BE49-F238E27FC236}">
                <a16:creationId xmlns:a16="http://schemas.microsoft.com/office/drawing/2014/main" id="{F6A55734-3ED1-8645-802B-1AB8B9DA8C13}"/>
              </a:ext>
            </a:extLst>
          </p:cNvPr>
          <p:cNvCxnSpPr>
            <a:cxnSpLocks/>
          </p:cNvCxnSpPr>
          <p:nvPr userDrawn="1"/>
        </p:nvCxnSpPr>
        <p:spPr>
          <a:xfrm flipH="1">
            <a:off x="3149600" y="2084411"/>
            <a:ext cx="115125" cy="364149"/>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935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9624"/>
            <a:ext cx="9073579" cy="5133876"/>
          </a:xfrm>
          <a:prstGeom prst="rect">
            <a:avLst/>
          </a:prstGeom>
        </p:spPr>
      </p:pic>
      <p:sp>
        <p:nvSpPr>
          <p:cNvPr id="8" name="Freeform 7"/>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46132" y="240376"/>
            <a:ext cx="3708000" cy="521499"/>
          </a:xfrm>
        </p:spPr>
        <p:txBody>
          <a:bodyPr/>
          <a:lstStyle>
            <a:lvl1pPr>
              <a:defRPr>
                <a:solidFill>
                  <a:schemeClr val="tx2"/>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6BDB3893-AD6D-FC4C-BC55-D727E5D7BADD}" type="datetime1">
              <a:rPr lang="de-DE" smtClean="0"/>
              <a:t>22.04.18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spTree>
    <p:extLst>
      <p:ext uri="{BB962C8B-B14F-4D97-AF65-F5344CB8AC3E}">
        <p14:creationId xmlns:p14="http://schemas.microsoft.com/office/powerpoint/2010/main" val="1591098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nur_Fußzeile">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id="{EC676299-06FB-A74E-BED5-AB7A6FE64694}"/>
              </a:ext>
            </a:extLst>
          </p:cNvPr>
          <p:cNvSpPr/>
          <p:nvPr userDrawn="1"/>
        </p:nvSpPr>
        <p:spPr>
          <a:xfrm>
            <a:off x="-5409696" y="0"/>
            <a:ext cx="14553695"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7376547" y="4853119"/>
            <a:ext cx="640713" cy="91563"/>
          </a:xfrm>
          <a:prstGeom prst="rect">
            <a:avLst/>
          </a:prstGeom>
        </p:spPr>
        <p:txBody>
          <a:bodyPr/>
          <a:lstStyle/>
          <a:p>
            <a:fld id="{14820059-C1DA-CC47-B098-6638188126BF}" type="datetime1">
              <a:rPr lang="de-DE" smtClean="0"/>
              <a:t>22.04.18</a:t>
            </a:fld>
            <a:endParaRPr lang="en-US" dirty="0"/>
          </a:p>
        </p:txBody>
      </p:sp>
      <p:sp>
        <p:nvSpPr>
          <p:cNvPr id="11" name="Slide Number Placeholder 10"/>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5" name="Title 1"/>
          <p:cNvSpPr>
            <a:spLocks noGrp="1"/>
          </p:cNvSpPr>
          <p:nvPr>
            <p:ph type="title" hasCustomPrompt="1"/>
          </p:nvPr>
        </p:nvSpPr>
        <p:spPr>
          <a:xfrm>
            <a:off x="3352800" y="240376"/>
            <a:ext cx="5395914" cy="504000"/>
          </a:xfrm>
        </p:spPr>
        <p:txBody>
          <a:bodyPr/>
          <a:lstStyle>
            <a:lvl1pPr>
              <a:defRPr>
                <a:solidFill>
                  <a:schemeClr val="tx2"/>
                </a:solidFill>
              </a:defRPr>
            </a:lvl1pPr>
          </a:lstStyle>
          <a:p>
            <a:r>
              <a:rPr lang="en-US" dirty="0"/>
              <a:t>Click to add caption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14520" cy="5143500"/>
          </a:xfrm>
          <a:custGeom>
            <a:avLst/>
            <a:gdLst>
              <a:gd name="connsiteX0" fmla="*/ 0 w 3514520"/>
              <a:gd name="connsiteY0" fmla="*/ 0 h 5143500"/>
              <a:gd name="connsiteX1" fmla="*/ 2540032 w 3514520"/>
              <a:gd name="connsiteY1" fmla="*/ 0 h 5143500"/>
              <a:gd name="connsiteX2" fmla="*/ 3514520 w 3514520"/>
              <a:gd name="connsiteY2" fmla="*/ 5143500 h 5143500"/>
              <a:gd name="connsiteX3" fmla="*/ 0 w 351452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514520" h="5143500">
                <a:moveTo>
                  <a:pt x="0" y="0"/>
                </a:moveTo>
                <a:lnTo>
                  <a:pt x="2540032" y="0"/>
                </a:lnTo>
                <a:lnTo>
                  <a:pt x="3514520" y="5143500"/>
                </a:lnTo>
                <a:lnTo>
                  <a:pt x="0" y="5143500"/>
                </a:lnTo>
                <a:close/>
              </a:path>
            </a:pathLst>
          </a:custGeom>
        </p:spPr>
      </p:pic>
      <p:sp>
        <p:nvSpPr>
          <p:cNvPr id="6" name="Content Placeholder 5"/>
          <p:cNvSpPr>
            <a:spLocks noGrp="1"/>
          </p:cNvSpPr>
          <p:nvPr>
            <p:ph sz="quarter" idx="12"/>
          </p:nvPr>
        </p:nvSpPr>
        <p:spPr>
          <a:xfrm>
            <a:off x="3352800" y="754339"/>
            <a:ext cx="5395913" cy="158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13"/>
          </p:nvPr>
        </p:nvSpPr>
        <p:spPr>
          <a:xfrm>
            <a:off x="3781426" y="3082706"/>
            <a:ext cx="4967286" cy="158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4"/>
          </p:nvPr>
        </p:nvSpPr>
        <p:spPr>
          <a:xfrm>
            <a:off x="0" y="0"/>
            <a:ext cx="3512455" cy="5143500"/>
          </a:xfrm>
          <a:custGeom>
            <a:avLst/>
            <a:gdLst>
              <a:gd name="connsiteX0" fmla="*/ 0 w 3512456"/>
              <a:gd name="connsiteY0" fmla="*/ 0 h 5143500"/>
              <a:gd name="connsiteX1" fmla="*/ 2536631 w 3512456"/>
              <a:gd name="connsiteY1" fmla="*/ 0 h 5143500"/>
              <a:gd name="connsiteX2" fmla="*/ 3512456 w 3512456"/>
              <a:gd name="connsiteY2" fmla="*/ 5143500 h 5143500"/>
              <a:gd name="connsiteX3" fmla="*/ 0 w 351245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512456" h="5143500">
                <a:moveTo>
                  <a:pt x="0" y="0"/>
                </a:moveTo>
                <a:lnTo>
                  <a:pt x="2536631" y="0"/>
                </a:lnTo>
                <a:lnTo>
                  <a:pt x="3512456" y="5143500"/>
                </a:lnTo>
                <a:lnTo>
                  <a:pt x="0" y="5143500"/>
                </a:lnTo>
                <a:close/>
              </a:path>
            </a:pathLst>
          </a:custGeom>
        </p:spPr>
        <p:txBody>
          <a:bodyPr wrap="square">
            <a:noAutofit/>
          </a:bodyPr>
          <a:lstStyle>
            <a:lvl1pPr marL="0" indent="0">
              <a:buNone/>
              <a:defRPr sz="1400" baseline="0"/>
            </a:lvl1pPr>
          </a:lstStyle>
          <a:p>
            <a:r>
              <a:rPr lang="en-US" dirty="0"/>
              <a:t>Drag picture to placeholder or click icon to add</a:t>
            </a:r>
          </a:p>
        </p:txBody>
      </p:sp>
      <p:sp>
        <p:nvSpPr>
          <p:cNvPr id="3" name="Text Placeholder 2"/>
          <p:cNvSpPr>
            <a:spLocks noGrp="1"/>
          </p:cNvSpPr>
          <p:nvPr>
            <p:ph type="body" sz="quarter" idx="15" hasCustomPrompt="1"/>
          </p:nvPr>
        </p:nvSpPr>
        <p:spPr>
          <a:xfrm>
            <a:off x="3781426" y="2571750"/>
            <a:ext cx="4967288" cy="504000"/>
          </a:xfrm>
        </p:spPr>
        <p:txBody>
          <a:bodyPr lIns="0" rIns="0">
            <a:noAutofit/>
          </a:bodyPr>
          <a:lstStyle>
            <a:lvl1pPr marL="0" indent="0" algn="l" defTabSz="685800" rtl="0" eaLnBrk="1" latinLnBrk="0" hangingPunct="1">
              <a:lnSpc>
                <a:spcPct val="90000"/>
              </a:lnSpc>
              <a:spcBef>
                <a:spcPct val="0"/>
              </a:spcBef>
              <a:buNone/>
              <a:defRPr lang="en-US" sz="2400" b="1" i="0" kern="1200" dirty="0">
                <a:solidFill>
                  <a:schemeClr val="tx2"/>
                </a:solidFill>
                <a:latin typeface="Helvetica Neue" charset="0"/>
                <a:ea typeface="Helvetica Neue" charset="0"/>
                <a:cs typeface="Helvetica Neue"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caption</a:t>
            </a:r>
          </a:p>
        </p:txBody>
      </p:sp>
      <p:pic>
        <p:nvPicPr>
          <p:cNvPr id="13" name="Picture 8">
            <a:extLst>
              <a:ext uri="{FF2B5EF4-FFF2-40B4-BE49-F238E27FC236}">
                <a16:creationId xmlns:a16="http://schemas.microsoft.com/office/drawing/2014/main" id="{41FCB0A1-3818-3F43-B578-B44289C227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spTree>
    <p:extLst>
      <p:ext uri="{BB962C8B-B14F-4D97-AF65-F5344CB8AC3E}">
        <p14:creationId xmlns:p14="http://schemas.microsoft.com/office/powerpoint/2010/main" val="964343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7" name="Text Placeholder 19"/>
          <p:cNvSpPr>
            <a:spLocks noGrp="1"/>
          </p:cNvSpPr>
          <p:nvPr>
            <p:ph idx="1"/>
          </p:nvPr>
        </p:nvSpPr>
        <p:spPr>
          <a:xfrm>
            <a:off x="395287" y="1023938"/>
            <a:ext cx="8353425" cy="3635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7376547" y="4853119"/>
            <a:ext cx="640713" cy="91563"/>
          </a:xfrm>
          <a:prstGeom prst="rect">
            <a:avLst/>
          </a:prstGeom>
        </p:spPr>
        <p:txBody>
          <a:bodyPr/>
          <a:lstStyle/>
          <a:p>
            <a:fld id="{506E4464-3F93-8F44-A15C-F15DC5374161}" type="datetime1">
              <a:rPr lang="de-DE" smtClean="0"/>
              <a:t>22.04.18</a:t>
            </a:fld>
            <a:endParaRPr lang="en-US" dirty="0"/>
          </a:p>
        </p:txBody>
      </p:sp>
      <p:sp>
        <p:nvSpPr>
          <p:cNvPr id="13" name="Slide Number Placeholder 12"/>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047452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4"/>
          <p:cNvSpPr/>
          <p:nvPr userDrawn="1"/>
        </p:nvSpPr>
        <p:spPr>
          <a:xfrm rot="10800000" flipH="1">
            <a:off x="0" y="-5211"/>
            <a:ext cx="9144000" cy="9720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968828"/>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a:xfrm>
            <a:off x="7376547" y="4853119"/>
            <a:ext cx="640713" cy="91563"/>
          </a:xfrm>
          <a:prstGeom prst="rect">
            <a:avLst/>
          </a:prstGeom>
        </p:spPr>
        <p:txBody>
          <a:bodyPr/>
          <a:lstStyle/>
          <a:p>
            <a:fld id="{95F34880-561B-5443-A316-CA27591A32EA}" type="datetime1">
              <a:rPr lang="de-DE" smtClean="0"/>
              <a:t>22.04.18</a:t>
            </a:fld>
            <a:endParaRPr lang="en-US" dirty="0"/>
          </a:p>
        </p:txBody>
      </p:sp>
      <p:sp>
        <p:nvSpPr>
          <p:cNvPr id="14" name="Slide Number Placeholder 1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15" name="Text Placeholder 19"/>
          <p:cNvSpPr>
            <a:spLocks noGrp="1"/>
          </p:cNvSpPr>
          <p:nvPr>
            <p:ph idx="1"/>
          </p:nvPr>
        </p:nvSpPr>
        <p:spPr>
          <a:xfrm>
            <a:off x="395287" y="1023938"/>
            <a:ext cx="8353425" cy="36359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8206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_Fußzeil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7376547" y="4853119"/>
            <a:ext cx="640713" cy="91563"/>
          </a:xfrm>
          <a:prstGeom prst="rect">
            <a:avLst/>
          </a:prstGeom>
        </p:spPr>
        <p:txBody>
          <a:bodyPr/>
          <a:lstStyle/>
          <a:p>
            <a:fld id="{510B84B1-445A-8E4F-A32E-A86A1359CEEC}" type="datetime1">
              <a:rPr lang="de-DE" smtClean="0"/>
              <a:t>22.04.18</a:t>
            </a:fld>
            <a:endParaRPr lang="en-US" dirty="0"/>
          </a:p>
        </p:txBody>
      </p:sp>
      <p:sp>
        <p:nvSpPr>
          <p:cNvPr id="11" name="Slide Number Placeholder 10"/>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016983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6" name="Rectangle 4"/>
          <p:cNvSpPr/>
          <p:nvPr userDrawn="1"/>
        </p:nvSpPr>
        <p:spPr>
          <a:xfrm flipH="1">
            <a:off x="-9525" y="192005"/>
            <a:ext cx="9175082" cy="4959514"/>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478388 h 4779492"/>
              <a:gd name="connsiteX2" fmla="*/ 9144000 w 9144000"/>
              <a:gd name="connsiteY2" fmla="*/ 4779492 h 4779492"/>
              <a:gd name="connsiteX3" fmla="*/ 0 w 9144000"/>
              <a:gd name="connsiteY3" fmla="*/ 4779492 h 4779492"/>
              <a:gd name="connsiteX4" fmla="*/ 0 w 9144000"/>
              <a:gd name="connsiteY4" fmla="*/ 0 h 4779492"/>
              <a:gd name="connsiteX0" fmla="*/ 0 w 9156032"/>
              <a:gd name="connsiteY0" fmla="*/ 0 h 4779492"/>
              <a:gd name="connsiteX1" fmla="*/ 9156032 w 9156032"/>
              <a:gd name="connsiteY1" fmla="*/ 1189573 h 4779492"/>
              <a:gd name="connsiteX2" fmla="*/ 9144000 w 9156032"/>
              <a:gd name="connsiteY2" fmla="*/ 4779492 h 4779492"/>
              <a:gd name="connsiteX3" fmla="*/ 0 w 9156032"/>
              <a:gd name="connsiteY3" fmla="*/ 4779492 h 4779492"/>
              <a:gd name="connsiteX4" fmla="*/ 0 w 9156032"/>
              <a:gd name="connsiteY4" fmla="*/ 0 h 4779492"/>
              <a:gd name="connsiteX0" fmla="*/ 0 w 9161006"/>
              <a:gd name="connsiteY0" fmla="*/ 0 h 4779492"/>
              <a:gd name="connsiteX1" fmla="*/ 9156032 w 9161006"/>
              <a:gd name="connsiteY1" fmla="*/ 1189573 h 4779492"/>
              <a:gd name="connsiteX2" fmla="*/ 9160184 w 9161006"/>
              <a:gd name="connsiteY2" fmla="*/ 4779492 h 4779492"/>
              <a:gd name="connsiteX3" fmla="*/ 0 w 9161006"/>
              <a:gd name="connsiteY3" fmla="*/ 4779492 h 4779492"/>
              <a:gd name="connsiteX4" fmla="*/ 0 w 9161006"/>
              <a:gd name="connsiteY4" fmla="*/ 0 h 4779492"/>
              <a:gd name="connsiteX0" fmla="*/ 0 w 9170531"/>
              <a:gd name="connsiteY0" fmla="*/ 0 h 4960503"/>
              <a:gd name="connsiteX1" fmla="*/ 9165557 w 9170531"/>
              <a:gd name="connsiteY1" fmla="*/ 137058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0531"/>
              <a:gd name="connsiteY0" fmla="*/ 0 h 4960503"/>
              <a:gd name="connsiteX1" fmla="*/ 9165557 w 9170531"/>
              <a:gd name="connsiteY1" fmla="*/ 69417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0531"/>
              <a:gd name="connsiteY0" fmla="*/ 576247 h 5536750"/>
              <a:gd name="connsiteX1" fmla="*/ 9165557 w 9170531"/>
              <a:gd name="connsiteY1" fmla="*/ 1270421 h 5536750"/>
              <a:gd name="connsiteX2" fmla="*/ 9169709 w 9170531"/>
              <a:gd name="connsiteY2" fmla="*/ 5536750 h 5536750"/>
              <a:gd name="connsiteX3" fmla="*/ 9525 w 9170531"/>
              <a:gd name="connsiteY3" fmla="*/ 5536750 h 5536750"/>
              <a:gd name="connsiteX4" fmla="*/ 0 w 9170531"/>
              <a:gd name="connsiteY4" fmla="*/ 576247 h 5536750"/>
              <a:gd name="connsiteX0" fmla="*/ 0 w 9170531"/>
              <a:gd name="connsiteY0" fmla="*/ 408464 h 5368967"/>
              <a:gd name="connsiteX1" fmla="*/ 9165557 w 9170531"/>
              <a:gd name="connsiteY1" fmla="*/ 1102638 h 5368967"/>
              <a:gd name="connsiteX2" fmla="*/ 9169709 w 9170531"/>
              <a:gd name="connsiteY2" fmla="*/ 5368967 h 5368967"/>
              <a:gd name="connsiteX3" fmla="*/ 9525 w 9170531"/>
              <a:gd name="connsiteY3" fmla="*/ 5368967 h 5368967"/>
              <a:gd name="connsiteX4" fmla="*/ 0 w 9170531"/>
              <a:gd name="connsiteY4" fmla="*/ 408464 h 5368967"/>
              <a:gd name="connsiteX0" fmla="*/ 0 w 9170531"/>
              <a:gd name="connsiteY0" fmla="*/ 240544 h 5201047"/>
              <a:gd name="connsiteX1" fmla="*/ 9165557 w 9170531"/>
              <a:gd name="connsiteY1" fmla="*/ 934718 h 5201047"/>
              <a:gd name="connsiteX2" fmla="*/ 9169709 w 9170531"/>
              <a:gd name="connsiteY2" fmla="*/ 5201047 h 5201047"/>
              <a:gd name="connsiteX3" fmla="*/ 9525 w 9170531"/>
              <a:gd name="connsiteY3" fmla="*/ 5201047 h 5201047"/>
              <a:gd name="connsiteX4" fmla="*/ 0 w 9170531"/>
              <a:gd name="connsiteY4" fmla="*/ 240544 h 5201047"/>
              <a:gd name="connsiteX0" fmla="*/ 0 w 9170531"/>
              <a:gd name="connsiteY0" fmla="*/ 0 h 4960503"/>
              <a:gd name="connsiteX1" fmla="*/ 9165557 w 9170531"/>
              <a:gd name="connsiteY1" fmla="*/ 69417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5082"/>
              <a:gd name="connsiteY0" fmla="*/ 0 h 4960503"/>
              <a:gd name="connsiteX1" fmla="*/ 9175082 w 9175082"/>
              <a:gd name="connsiteY1" fmla="*/ 951401 h 4960503"/>
              <a:gd name="connsiteX2" fmla="*/ 9169709 w 9175082"/>
              <a:gd name="connsiteY2" fmla="*/ 4960503 h 4960503"/>
              <a:gd name="connsiteX3" fmla="*/ 9525 w 9175082"/>
              <a:gd name="connsiteY3" fmla="*/ 4960503 h 4960503"/>
              <a:gd name="connsiteX4" fmla="*/ 0 w 9175082"/>
              <a:gd name="connsiteY4" fmla="*/ 0 h 4960503"/>
              <a:gd name="connsiteX0" fmla="*/ 0 w 9175082"/>
              <a:gd name="connsiteY0" fmla="*/ 0 h 4960503"/>
              <a:gd name="connsiteX1" fmla="*/ 9175082 w 9175082"/>
              <a:gd name="connsiteY1" fmla="*/ 894239 h 4960503"/>
              <a:gd name="connsiteX2" fmla="*/ 9169709 w 9175082"/>
              <a:gd name="connsiteY2" fmla="*/ 4960503 h 4960503"/>
              <a:gd name="connsiteX3" fmla="*/ 9525 w 9175082"/>
              <a:gd name="connsiteY3" fmla="*/ 4960503 h 4960503"/>
              <a:gd name="connsiteX4" fmla="*/ 0 w 9175082"/>
              <a:gd name="connsiteY4" fmla="*/ 0 h 496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5082" h="4960503">
                <a:moveTo>
                  <a:pt x="0" y="0"/>
                </a:moveTo>
                <a:lnTo>
                  <a:pt x="9175082" y="894239"/>
                </a:lnTo>
                <a:cubicBezTo>
                  <a:pt x="9171071" y="2090879"/>
                  <a:pt x="9173720" y="3763863"/>
                  <a:pt x="9169709" y="4960503"/>
                </a:cubicBezTo>
                <a:lnTo>
                  <a:pt x="9525" y="4960503"/>
                </a:lnTo>
                <a:cubicBezTo>
                  <a:pt x="6350" y="3307002"/>
                  <a:pt x="4762" y="2480251"/>
                  <a:pt x="0" y="0"/>
                </a:cubicBez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lvl="0" algn="ctr"/>
            <a:endParaRPr lang="en-US" b="0" i="0" dirty="0">
              <a:solidFill>
                <a:srgbClr val="E7E7E6"/>
              </a:solidFill>
              <a:latin typeface="Helvetica Neue Regular" charset="0"/>
            </a:endParaRPr>
          </a:p>
        </p:txBody>
      </p:sp>
      <p:sp>
        <p:nvSpPr>
          <p:cNvPr id="8" name="Picture Placeholder 2"/>
          <p:cNvSpPr>
            <a:spLocks noGrp="1"/>
          </p:cNvSpPr>
          <p:nvPr>
            <p:ph type="pic" sz="quarter" idx="12" hasCustomPrompt="1"/>
          </p:nvPr>
        </p:nvSpPr>
        <p:spPr>
          <a:xfrm>
            <a:off x="5783299" y="4229192"/>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Tree>
    <p:extLst>
      <p:ext uri="{BB962C8B-B14F-4D97-AF65-F5344CB8AC3E}">
        <p14:creationId xmlns:p14="http://schemas.microsoft.com/office/powerpoint/2010/main" val="2084926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b="-2501"/>
          <a:stretch/>
        </p:blipFill>
        <p:spPr>
          <a:xfrm>
            <a:off x="0" y="0"/>
            <a:ext cx="9144000" cy="4653644"/>
          </a:xfrm>
          <a:prstGeom prst="rect">
            <a:avLst/>
          </a:prstGeom>
        </p:spPr>
      </p:pic>
      <p:sp>
        <p:nvSpPr>
          <p:cNvPr id="15" name="Freeform 14"/>
          <p:cNvSpPr/>
          <p:nvPr userDrawn="1"/>
        </p:nvSpPr>
        <p:spPr>
          <a:xfrm flipH="1">
            <a:off x="0" y="2534073"/>
            <a:ext cx="9144000" cy="2617446"/>
          </a:xfrm>
          <a:custGeom>
            <a:avLst/>
            <a:gdLst>
              <a:gd name="connsiteX0" fmla="*/ 0 w 9144000"/>
              <a:gd name="connsiteY0" fmla="*/ 0 h 2617446"/>
              <a:gd name="connsiteX1" fmla="*/ 0 w 9144000"/>
              <a:gd name="connsiteY1" fmla="*/ 2617446 h 2617446"/>
              <a:gd name="connsiteX2" fmla="*/ 9144000 w 9144000"/>
              <a:gd name="connsiteY2" fmla="*/ 2617446 h 2617446"/>
              <a:gd name="connsiteX3" fmla="*/ 9144000 w 9144000"/>
              <a:gd name="connsiteY3" fmla="*/ 706599 h 2617446"/>
            </a:gdLst>
            <a:ahLst/>
            <a:cxnLst>
              <a:cxn ang="0">
                <a:pos x="connsiteX0" y="connsiteY0"/>
              </a:cxn>
              <a:cxn ang="0">
                <a:pos x="connsiteX1" y="connsiteY1"/>
              </a:cxn>
              <a:cxn ang="0">
                <a:pos x="connsiteX2" y="connsiteY2"/>
              </a:cxn>
              <a:cxn ang="0">
                <a:pos x="connsiteX3" y="connsiteY3"/>
              </a:cxn>
            </a:cxnLst>
            <a:rect l="l" t="t" r="r" b="b"/>
            <a:pathLst>
              <a:path w="9144000" h="2617446">
                <a:moveTo>
                  <a:pt x="0" y="0"/>
                </a:moveTo>
                <a:lnTo>
                  <a:pt x="0" y="2617446"/>
                </a:lnTo>
                <a:lnTo>
                  <a:pt x="9144000" y="2617446"/>
                </a:lnTo>
                <a:lnTo>
                  <a:pt x="9144000" y="706599"/>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
        <p:nvSpPr>
          <p:cNvPr id="13"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55473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26" name="Rectangle 4"/>
          <p:cNvSpPr/>
          <p:nvPr userDrawn="1"/>
        </p:nvSpPr>
        <p:spPr>
          <a:xfrm>
            <a:off x="0" y="368915"/>
            <a:ext cx="9156032" cy="477854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478388 h 4779492"/>
              <a:gd name="connsiteX2" fmla="*/ 9144000 w 9144000"/>
              <a:gd name="connsiteY2" fmla="*/ 4779492 h 4779492"/>
              <a:gd name="connsiteX3" fmla="*/ 0 w 9144000"/>
              <a:gd name="connsiteY3" fmla="*/ 4779492 h 4779492"/>
              <a:gd name="connsiteX4" fmla="*/ 0 w 9144000"/>
              <a:gd name="connsiteY4" fmla="*/ 0 h 4779492"/>
              <a:gd name="connsiteX0" fmla="*/ 0 w 9156032"/>
              <a:gd name="connsiteY0" fmla="*/ 0 h 4779492"/>
              <a:gd name="connsiteX1" fmla="*/ 9156032 w 9156032"/>
              <a:gd name="connsiteY1" fmla="*/ 1189573 h 4779492"/>
              <a:gd name="connsiteX2" fmla="*/ 9144000 w 9156032"/>
              <a:gd name="connsiteY2" fmla="*/ 4779492 h 4779492"/>
              <a:gd name="connsiteX3" fmla="*/ 0 w 9156032"/>
              <a:gd name="connsiteY3" fmla="*/ 4779492 h 4779492"/>
              <a:gd name="connsiteX4" fmla="*/ 0 w 9156032"/>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032" h="4779492">
                <a:moveTo>
                  <a:pt x="0" y="0"/>
                </a:moveTo>
                <a:lnTo>
                  <a:pt x="9156032" y="1189573"/>
                </a:lnTo>
                <a:cubicBezTo>
                  <a:pt x="9152021" y="2386213"/>
                  <a:pt x="9148011" y="3582852"/>
                  <a:pt x="9144000" y="4779492"/>
                </a:cubicBez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5" name="Title 24"/>
          <p:cNvSpPr>
            <a:spLocks noGrp="1"/>
          </p:cNvSpPr>
          <p:nvPr>
            <p:ph type="title" hasCustomPrompt="1"/>
          </p:nvPr>
        </p:nvSpPr>
        <p:spPr>
          <a:xfrm>
            <a:off x="395287" y="1023938"/>
            <a:ext cx="5594696" cy="1425795"/>
          </a:xfrm>
        </p:spPr>
        <p:txBody>
          <a:bodyPr anchor="b">
            <a:normAutofit/>
          </a:bodyPr>
          <a:lstStyle>
            <a:lvl1pPr>
              <a:defRPr sz="3600" baseline="0"/>
            </a:lvl1pPr>
          </a:lstStyle>
          <a:p>
            <a:r>
              <a:rPr lang="en-US" dirty="0"/>
              <a:t>Click to edit presentation title</a:t>
            </a:r>
          </a:p>
        </p:txBody>
      </p:sp>
      <p:sp>
        <p:nvSpPr>
          <p:cNvPr id="22" name="Text Placeholder 2"/>
          <p:cNvSpPr>
            <a:spLocks noGrp="1"/>
          </p:cNvSpPr>
          <p:nvPr>
            <p:ph type="body" idx="10" hasCustomPrompt="1"/>
          </p:nvPr>
        </p:nvSpPr>
        <p:spPr>
          <a:xfrm>
            <a:off x="395288" y="2476342"/>
            <a:ext cx="1816770"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subtitle</a:t>
            </a:r>
          </a:p>
        </p:txBody>
      </p:sp>
      <p:sp>
        <p:nvSpPr>
          <p:cNvPr id="27" name="Text Placeholder 2"/>
          <p:cNvSpPr>
            <a:spLocks noGrp="1"/>
          </p:cNvSpPr>
          <p:nvPr>
            <p:ph type="body" idx="11" hasCustomPrompt="1"/>
          </p:nvPr>
        </p:nvSpPr>
        <p:spPr>
          <a:xfrm>
            <a:off x="395288" y="2744830"/>
            <a:ext cx="2148592"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a:t>
            </a:r>
          </a:p>
        </p:txBody>
      </p:sp>
    </p:spTree>
    <p:extLst>
      <p:ext uri="{BB962C8B-B14F-4D97-AF65-F5344CB8AC3E}">
        <p14:creationId xmlns:p14="http://schemas.microsoft.com/office/powerpoint/2010/main" val="48857916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4653644"/>
          </a:xfrm>
          <a:custGeom>
            <a:avLst/>
            <a:gdLst>
              <a:gd name="connsiteX0" fmla="*/ 0 w 9144000"/>
              <a:gd name="connsiteY0" fmla="*/ 0 h 4653644"/>
              <a:gd name="connsiteX1" fmla="*/ 4848992 w 9144000"/>
              <a:gd name="connsiteY1" fmla="*/ 0 h 4653644"/>
              <a:gd name="connsiteX2" fmla="*/ 9144000 w 9144000"/>
              <a:gd name="connsiteY2" fmla="*/ 848603 h 4653644"/>
              <a:gd name="connsiteX3" fmla="*/ 9144000 w 9144000"/>
              <a:gd name="connsiteY3" fmla="*/ 4653644 h 4653644"/>
              <a:gd name="connsiteX4" fmla="*/ 0 w 9144000"/>
              <a:gd name="connsiteY4" fmla="*/ 4653644 h 46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653644">
                <a:moveTo>
                  <a:pt x="0" y="0"/>
                </a:moveTo>
                <a:lnTo>
                  <a:pt x="4848992" y="0"/>
                </a:lnTo>
                <a:lnTo>
                  <a:pt x="9144000" y="848603"/>
                </a:lnTo>
                <a:lnTo>
                  <a:pt x="9144000" y="4653644"/>
                </a:lnTo>
                <a:lnTo>
                  <a:pt x="0" y="4653644"/>
                </a:lnTo>
                <a:close/>
              </a:path>
            </a:pathLst>
          </a:custGeom>
        </p:spPr>
      </p:pic>
      <p:sp>
        <p:nvSpPr>
          <p:cNvPr id="14" name="Freeform 13"/>
          <p:cNvSpPr/>
          <p:nvPr userDrawn="1"/>
        </p:nvSpPr>
        <p:spPr>
          <a:xfrm flipH="1">
            <a:off x="0" y="2924598"/>
            <a:ext cx="9153525" cy="2226921"/>
          </a:xfrm>
          <a:custGeom>
            <a:avLst/>
            <a:gdLst>
              <a:gd name="connsiteX0" fmla="*/ 0 w 9153525"/>
              <a:gd name="connsiteY0" fmla="*/ 0 h 2226921"/>
              <a:gd name="connsiteX1" fmla="*/ 5857 w 9153525"/>
              <a:gd name="connsiteY1" fmla="*/ 2226921 h 2226921"/>
              <a:gd name="connsiteX2" fmla="*/ 9153525 w 9153525"/>
              <a:gd name="connsiteY2" fmla="*/ 2226921 h 2226921"/>
              <a:gd name="connsiteX3" fmla="*/ 9153525 w 9153525"/>
              <a:gd name="connsiteY3" fmla="*/ 316074 h 2226921"/>
            </a:gdLst>
            <a:ahLst/>
            <a:cxnLst>
              <a:cxn ang="0">
                <a:pos x="connsiteX0" y="connsiteY0"/>
              </a:cxn>
              <a:cxn ang="0">
                <a:pos x="connsiteX1" y="connsiteY1"/>
              </a:cxn>
              <a:cxn ang="0">
                <a:pos x="connsiteX2" y="connsiteY2"/>
              </a:cxn>
              <a:cxn ang="0">
                <a:pos x="connsiteX3" y="connsiteY3"/>
              </a:cxn>
            </a:cxnLst>
            <a:rect l="l" t="t" r="r" b="b"/>
            <a:pathLst>
              <a:path w="9153525" h="2226921">
                <a:moveTo>
                  <a:pt x="0" y="0"/>
                </a:moveTo>
                <a:lnTo>
                  <a:pt x="5857" y="2226921"/>
                </a:lnTo>
                <a:lnTo>
                  <a:pt x="9153525" y="2226921"/>
                </a:lnTo>
                <a:lnTo>
                  <a:pt x="9153525" y="316074"/>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
        <p:nvSpPr>
          <p:cNvPr id="12"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17594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8FB5522-032F-43F8-B326-FD288509795E}" type="datetime1">
              <a:rPr lang="de-DE" smtClean="0"/>
              <a:t>22.04.18</a:t>
            </a:fld>
            <a:endParaRPr lang="de-DE"/>
          </a:p>
        </p:txBody>
      </p:sp>
      <p:sp>
        <p:nvSpPr>
          <p:cNvPr id="5" name="Fußzeilenplatzhalter 4"/>
          <p:cNvSpPr>
            <a:spLocks noGrp="1"/>
          </p:cNvSpPr>
          <p:nvPr>
            <p:ph type="ftr" sz="quarter" idx="11"/>
          </p:nvPr>
        </p:nvSpPr>
        <p:spPr/>
        <p:txBody>
          <a:bodyPr/>
          <a:lstStyle/>
          <a:p>
            <a:r>
              <a:rPr lang="de-DE"/>
              <a:t>Vorname, Name - Präsentationstitel</a:t>
            </a:r>
          </a:p>
        </p:txBody>
      </p:sp>
      <p:sp>
        <p:nvSpPr>
          <p:cNvPr id="6" name="Foliennummernplatzhalter 5"/>
          <p:cNvSpPr>
            <a:spLocks noGrp="1"/>
          </p:cNvSpPr>
          <p:nvPr>
            <p:ph type="sldNum" sz="quarter" idx="12"/>
          </p:nvPr>
        </p:nvSpPr>
        <p:spPr/>
        <p:txBody>
          <a:bodyPr/>
          <a:lstStyle/>
          <a:p>
            <a:fld id="{BE0B5139-DC70-4408-9EFE-19159F4FF0FB}" type="slidenum">
              <a:rPr lang="de-DE" smtClean="0"/>
              <a:t>‹Nr.›</a:t>
            </a:fld>
            <a:endParaRPr lang="de-DE"/>
          </a:p>
        </p:txBody>
      </p:sp>
    </p:spTree>
    <p:extLst>
      <p:ext uri="{BB962C8B-B14F-4D97-AF65-F5344CB8AC3E}">
        <p14:creationId xmlns:p14="http://schemas.microsoft.com/office/powerpoint/2010/main" val="2807368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7" name="TextBox 6"/>
          <p:cNvSpPr txBox="1"/>
          <p:nvPr userDrawn="1"/>
        </p:nvSpPr>
        <p:spPr>
          <a:xfrm>
            <a:off x="8588961" y="228848"/>
            <a:ext cx="46198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‹Nr.›</a:t>
            </a:fld>
            <a:endParaRPr lang="id-ID" sz="1050" dirty="0">
              <a:solidFill>
                <a:schemeClr val="bg1"/>
              </a:solidFill>
            </a:endParaRPr>
          </a:p>
        </p:txBody>
      </p:sp>
      <p:grpSp>
        <p:nvGrpSpPr>
          <p:cNvPr id="6" name="Group 5"/>
          <p:cNvGrpSpPr/>
          <p:nvPr userDrawn="1"/>
        </p:nvGrpSpPr>
        <p:grpSpPr>
          <a:xfrm>
            <a:off x="260564" y="4806993"/>
            <a:ext cx="168062" cy="165867"/>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grpSp>
      <p:grpSp>
        <p:nvGrpSpPr>
          <p:cNvPr id="10" name="Group 9"/>
          <p:cNvGrpSpPr/>
          <p:nvPr userDrawn="1"/>
        </p:nvGrpSpPr>
        <p:grpSpPr>
          <a:xfrm flipH="1">
            <a:off x="700282" y="4806993"/>
            <a:ext cx="168062" cy="165867"/>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grpSp>
      <p:cxnSp>
        <p:nvCxnSpPr>
          <p:cNvPr id="4" name="Straight Connector 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29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r>
              <a:rPr lang="de-DE"/>
              <a:t>11.12.2017</a:t>
            </a:r>
          </a:p>
        </p:txBody>
      </p:sp>
      <p:sp>
        <p:nvSpPr>
          <p:cNvPr id="5" name="Foliennummernplatzhalter 4"/>
          <p:cNvSpPr>
            <a:spLocks noGrp="1"/>
          </p:cNvSpPr>
          <p:nvPr>
            <p:ph type="sldNum" sz="quarter" idx="12"/>
          </p:nvPr>
        </p:nvSpPr>
        <p:spPr/>
        <p:txBody>
          <a:bodyPr/>
          <a:lstStyle/>
          <a:p>
            <a:fld id="{BE0B5139-DC70-4408-9EFE-19159F4FF0FB}" type="slidenum">
              <a:rPr lang="de-DE" smtClean="0"/>
              <a:t>‹Nr.›</a:t>
            </a:fld>
            <a:endParaRPr lang="de-DE"/>
          </a:p>
        </p:txBody>
      </p:sp>
      <p:sp>
        <p:nvSpPr>
          <p:cNvPr id="6" name="Fußzeilenplatzhalt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1050">
                <a:solidFill>
                  <a:srgbClr val="828282"/>
                </a:solidFill>
                <a:latin typeface="Century Gothic" panose="020B0502020202020204" pitchFamily="34" charset="0"/>
              </a:defRPr>
            </a:lvl1pPr>
          </a:lstStyle>
          <a:p>
            <a:r>
              <a:rPr lang="de-DE"/>
              <a:t>Schöck - Abschlusspräsentation</a:t>
            </a:r>
            <a:endParaRPr lang="de-DE" dirty="0"/>
          </a:p>
        </p:txBody>
      </p:sp>
    </p:spTree>
    <p:extLst>
      <p:ext uri="{BB962C8B-B14F-4D97-AF65-F5344CB8AC3E}">
        <p14:creationId xmlns:p14="http://schemas.microsoft.com/office/powerpoint/2010/main" val="421185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t="-9355"/>
          <a:stretch/>
        </p:blipFill>
        <p:spPr>
          <a:xfrm>
            <a:off x="0" y="386049"/>
            <a:ext cx="9144000" cy="4757451"/>
          </a:xfrm>
          <a:prstGeom prst="rect">
            <a:avLst/>
          </a:prstGeom>
        </p:spPr>
      </p:pic>
      <p:sp>
        <p:nvSpPr>
          <p:cNvPr id="12" name="Manual Input 8"/>
          <p:cNvSpPr/>
          <p:nvPr userDrawn="1"/>
        </p:nvSpPr>
        <p:spPr>
          <a:xfrm rot="16200000" flipH="1">
            <a:off x="5012957" y="1012462"/>
            <a:ext cx="5143499" cy="31185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9 w 10000"/>
              <a:gd name="connsiteY0" fmla="*/ 4129 h 10000"/>
              <a:gd name="connsiteX1" fmla="*/ 10000 w 10000"/>
              <a:gd name="connsiteY1" fmla="*/ 0 h 10000"/>
              <a:gd name="connsiteX2" fmla="*/ 10000 w 10000"/>
              <a:gd name="connsiteY2" fmla="*/ 10000 h 10000"/>
              <a:gd name="connsiteX3" fmla="*/ 0 w 10000"/>
              <a:gd name="connsiteY3" fmla="*/ 10000 h 10000"/>
              <a:gd name="connsiteX4" fmla="*/ 39 w 10000"/>
              <a:gd name="connsiteY4" fmla="*/ 412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9" y="4129"/>
                </a:moveTo>
                <a:lnTo>
                  <a:pt x="10000" y="0"/>
                </a:lnTo>
                <a:lnTo>
                  <a:pt x="10000" y="10000"/>
                </a:lnTo>
                <a:lnTo>
                  <a:pt x="0" y="10000"/>
                </a:lnTo>
                <a:lnTo>
                  <a:pt x="39" y="4129"/>
                </a:ln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userDrawn="1"/>
        </p:nvSpPr>
        <p:spPr>
          <a:xfrm rot="10800000" flipH="1">
            <a:off x="0" y="-5213"/>
            <a:ext cx="9144000" cy="15259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8312269"/>
              <a:gd name="connsiteX1" fmla="*/ 9144000 w 9144000"/>
              <a:gd name="connsiteY1" fmla="*/ 4501605 h 8312269"/>
              <a:gd name="connsiteX2" fmla="*/ 9144000 w 9144000"/>
              <a:gd name="connsiteY2" fmla="*/ 8312269 h 8312269"/>
              <a:gd name="connsiteX3" fmla="*/ 0 w 9144000"/>
              <a:gd name="connsiteY3" fmla="*/ 8312269 h 8312269"/>
              <a:gd name="connsiteX4" fmla="*/ 0 w 9144000"/>
              <a:gd name="connsiteY4" fmla="*/ 0 h 8312269"/>
              <a:gd name="connsiteX0" fmla="*/ 0 w 9144000"/>
              <a:gd name="connsiteY0" fmla="*/ 0 h 10166440"/>
              <a:gd name="connsiteX1" fmla="*/ 9144000 w 9144000"/>
              <a:gd name="connsiteY1" fmla="*/ 6355776 h 10166440"/>
              <a:gd name="connsiteX2" fmla="*/ 9144000 w 9144000"/>
              <a:gd name="connsiteY2" fmla="*/ 10166440 h 10166440"/>
              <a:gd name="connsiteX3" fmla="*/ 0 w 9144000"/>
              <a:gd name="connsiteY3" fmla="*/ 10166440 h 10166440"/>
              <a:gd name="connsiteX4" fmla="*/ 0 w 9144000"/>
              <a:gd name="connsiteY4" fmla="*/ 0 h 1016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0166440">
                <a:moveTo>
                  <a:pt x="0" y="0"/>
                </a:moveTo>
                <a:lnTo>
                  <a:pt x="9144000" y="6355776"/>
                </a:lnTo>
                <a:lnTo>
                  <a:pt x="9144000" y="10166440"/>
                </a:lnTo>
                <a:lnTo>
                  <a:pt x="0" y="10166440"/>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p:txBody>
          <a:bodyPr/>
          <a:lstStyle/>
          <a:p>
            <a:r>
              <a:rPr lang="en-US" dirty="0"/>
              <a:t>Click to edit slide title</a:t>
            </a:r>
          </a:p>
        </p:txBody>
      </p:sp>
    </p:spTree>
    <p:extLst>
      <p:ext uri="{BB962C8B-B14F-4D97-AF65-F5344CB8AC3E}">
        <p14:creationId xmlns:p14="http://schemas.microsoft.com/office/powerpoint/2010/main" val="692993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76547" y="4853119"/>
            <a:ext cx="640713" cy="91563"/>
          </a:xfrm>
          <a:prstGeom prst="rect">
            <a:avLst/>
          </a:prstGeom>
        </p:spPr>
        <p:txBody>
          <a:bodyPr/>
          <a:lstStyle/>
          <a:p>
            <a:fld id="{20D23E37-7E28-9844-9398-10A123581475}"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23" name="Picture 22"/>
          <p:cNvPicPr>
            <a:picLocks noChangeAspect="1"/>
          </p:cNvPicPr>
          <p:nvPr userDrawn="1"/>
        </p:nvPicPr>
        <p:blipFill rotWithShape="1">
          <a:blip r:embed="rId3" cstate="screen">
            <a:grayscl/>
            <a:extLst>
              <a:ext uri="{28A0092B-C50C-407E-A947-70E740481C1C}">
                <a14:useLocalDpi xmlns:a14="http://schemas.microsoft.com/office/drawing/2010/main"/>
              </a:ext>
            </a:extLst>
          </a:blip>
          <a:srcRect l="-91061" t="-3"/>
          <a:stretch/>
        </p:blipFill>
        <p:spPr>
          <a:xfrm>
            <a:off x="3711388" y="-149"/>
            <a:ext cx="5432612" cy="5143649"/>
          </a:xfrm>
          <a:prstGeom prst="rect">
            <a:avLst/>
          </a:prstGeom>
        </p:spPr>
      </p:pic>
      <p:sp>
        <p:nvSpPr>
          <p:cNvPr id="37" name="Picture Placeholder 36"/>
          <p:cNvSpPr>
            <a:spLocks noGrp="1"/>
          </p:cNvSpPr>
          <p:nvPr>
            <p:ph type="pic" sz="quarter" idx="12"/>
          </p:nvPr>
        </p:nvSpPr>
        <p:spPr>
          <a:xfrm>
            <a:off x="5841507" y="0"/>
            <a:ext cx="3302492" cy="5143500"/>
          </a:xfrm>
          <a:custGeom>
            <a:avLst/>
            <a:gdLst>
              <a:gd name="connsiteX0" fmla="*/ 0 w 3302492"/>
              <a:gd name="connsiteY0" fmla="*/ 5132368 h 5143500"/>
              <a:gd name="connsiteX1" fmla="*/ 45122 w 3302492"/>
              <a:gd name="connsiteY1" fmla="*/ 5143500 h 5143500"/>
              <a:gd name="connsiteX2" fmla="*/ 0 w 3302492"/>
              <a:gd name="connsiteY2" fmla="*/ 5143500 h 5143500"/>
              <a:gd name="connsiteX3" fmla="*/ 2196556 w 3302492"/>
              <a:gd name="connsiteY3" fmla="*/ 0 h 5143500"/>
              <a:gd name="connsiteX4" fmla="*/ 3302492 w 3302492"/>
              <a:gd name="connsiteY4" fmla="*/ 0 h 5143500"/>
              <a:gd name="connsiteX5" fmla="*/ 3302492 w 3302492"/>
              <a:gd name="connsiteY5" fmla="*/ 5143500 h 5143500"/>
              <a:gd name="connsiteX6" fmla="*/ 927516 w 3302492"/>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492" h="5143500">
                <a:moveTo>
                  <a:pt x="0" y="5132368"/>
                </a:moveTo>
                <a:lnTo>
                  <a:pt x="45122" y="5143500"/>
                </a:lnTo>
                <a:lnTo>
                  <a:pt x="0" y="5143500"/>
                </a:lnTo>
                <a:close/>
                <a:moveTo>
                  <a:pt x="2196556" y="0"/>
                </a:moveTo>
                <a:lnTo>
                  <a:pt x="3302492" y="0"/>
                </a:lnTo>
                <a:lnTo>
                  <a:pt x="3302492" y="5143500"/>
                </a:lnTo>
                <a:lnTo>
                  <a:pt x="927516" y="5143500"/>
                </a:lnTo>
                <a:close/>
              </a:path>
            </a:pathLst>
          </a:custGeom>
        </p:spPr>
        <p:txBody>
          <a:bodyPr wrap="square">
            <a:noAutofit/>
          </a:bodyPr>
          <a:lstStyle>
            <a:lvl1pPr marL="1652588" indent="-166688">
              <a:tabLst/>
              <a:defRPr sz="12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33" name="Freeform 32"/>
          <p:cNvSpPr/>
          <p:nvPr userDrawn="1"/>
        </p:nvSpPr>
        <p:spPr>
          <a:xfrm flipH="1">
            <a:off x="-1" y="0"/>
            <a:ext cx="9144000" cy="5143500"/>
          </a:xfrm>
          <a:custGeom>
            <a:avLst/>
            <a:gdLst>
              <a:gd name="connsiteX0" fmla="*/ 0 w 9144000"/>
              <a:gd name="connsiteY0" fmla="*/ 4948205 h 5151668"/>
              <a:gd name="connsiteX1" fmla="*/ 0 w 9144000"/>
              <a:gd name="connsiteY1" fmla="*/ 5151668 h 5151668"/>
              <a:gd name="connsiteX2" fmla="*/ 64816 w 9144000"/>
              <a:gd name="connsiteY2" fmla="*/ 5151668 h 5151668"/>
              <a:gd name="connsiteX3" fmla="*/ 6343925 w 9144000"/>
              <a:gd name="connsiteY3" fmla="*/ 0 h 5151668"/>
              <a:gd name="connsiteX4" fmla="*/ 1094739 w 9144000"/>
              <a:gd name="connsiteY4" fmla="*/ 0 h 5151668"/>
              <a:gd name="connsiteX5" fmla="*/ 2362154 w 9144000"/>
              <a:gd name="connsiteY5" fmla="*/ 5151668 h 5151668"/>
              <a:gd name="connsiteX6" fmla="*/ 9144000 w 9144000"/>
              <a:gd name="connsiteY6" fmla="*/ 5151668 h 5151668"/>
              <a:gd name="connsiteX7" fmla="*/ 9144000 w 9144000"/>
              <a:gd name="connsiteY7" fmla="*/ 1082106 h 515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51668">
                <a:moveTo>
                  <a:pt x="0" y="4948205"/>
                </a:moveTo>
                <a:lnTo>
                  <a:pt x="0" y="5151668"/>
                </a:lnTo>
                <a:lnTo>
                  <a:pt x="64816" y="5151668"/>
                </a:lnTo>
                <a:close/>
                <a:moveTo>
                  <a:pt x="6343925" y="0"/>
                </a:moveTo>
                <a:lnTo>
                  <a:pt x="1094739" y="0"/>
                </a:lnTo>
                <a:lnTo>
                  <a:pt x="2362154" y="5151668"/>
                </a:lnTo>
                <a:lnTo>
                  <a:pt x="9144000" y="5151668"/>
                </a:lnTo>
                <a:lnTo>
                  <a:pt x="9144000" y="1082106"/>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a:xfrm>
            <a:off x="2698596" y="240376"/>
            <a:ext cx="4967334" cy="521499"/>
          </a:xfrm>
        </p:spPr>
        <p:txBody>
          <a:bodyPr/>
          <a:lstStyle/>
          <a:p>
            <a:r>
              <a:rPr lang="en-US" dirty="0"/>
              <a:t>Click to edit slide title</a:t>
            </a:r>
          </a:p>
        </p:txBody>
      </p:sp>
    </p:spTree>
    <p:extLst>
      <p:ext uri="{BB962C8B-B14F-4D97-AF65-F5344CB8AC3E}">
        <p14:creationId xmlns:p14="http://schemas.microsoft.com/office/powerpoint/2010/main" val="104789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0" y="2084439"/>
            <a:ext cx="4600246" cy="3059061"/>
          </a:xfrm>
          <a:custGeom>
            <a:avLst/>
            <a:gdLst>
              <a:gd name="connsiteX0" fmla="*/ 0 w 4600246"/>
              <a:gd name="connsiteY0" fmla="*/ 0 h 3059062"/>
              <a:gd name="connsiteX1" fmla="*/ 4600246 w 4600246"/>
              <a:gd name="connsiteY1" fmla="*/ 0 h 3059062"/>
              <a:gd name="connsiteX2" fmla="*/ 3768316 w 4600246"/>
              <a:gd name="connsiteY2" fmla="*/ 3059062 h 3059062"/>
              <a:gd name="connsiteX3" fmla="*/ 0 w 4600246"/>
              <a:gd name="connsiteY3" fmla="*/ 3059062 h 3059062"/>
            </a:gdLst>
            <a:ahLst/>
            <a:cxnLst>
              <a:cxn ang="0">
                <a:pos x="connsiteX0" y="connsiteY0"/>
              </a:cxn>
              <a:cxn ang="0">
                <a:pos x="connsiteX1" y="connsiteY1"/>
              </a:cxn>
              <a:cxn ang="0">
                <a:pos x="connsiteX2" y="connsiteY2"/>
              </a:cxn>
              <a:cxn ang="0">
                <a:pos x="connsiteX3" y="connsiteY3"/>
              </a:cxn>
            </a:cxnLst>
            <a:rect l="l" t="t" r="r" b="b"/>
            <a:pathLst>
              <a:path w="4600246" h="3059062">
                <a:moveTo>
                  <a:pt x="0" y="0"/>
                </a:moveTo>
                <a:lnTo>
                  <a:pt x="4600246" y="0"/>
                </a:lnTo>
                <a:lnTo>
                  <a:pt x="3768316" y="3059062"/>
                </a:lnTo>
                <a:lnTo>
                  <a:pt x="0" y="3059062"/>
                </a:lnTo>
                <a:close/>
              </a:path>
            </a:pathLst>
          </a:custGeom>
        </p:spPr>
        <p:txBody>
          <a:bodyPr wrap="square">
            <a:noAutofit/>
          </a:bodyPr>
          <a:lstStyle>
            <a:lvl1pPr>
              <a:defRPr sz="16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6" name="Rectangle 4"/>
          <p:cNvSpPr/>
          <p:nvPr userDrawn="1"/>
        </p:nvSpPr>
        <p:spPr>
          <a:xfrm flipV="1">
            <a:off x="0" y="-4"/>
            <a:ext cx="9144000" cy="2571753"/>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796646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586249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1586249"/>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p:txBody>
          <a:bodyPr/>
          <a:lstStyle/>
          <a:p>
            <a:r>
              <a:rPr lang="en-US" dirty="0"/>
              <a:t>Click to edit slide title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E924EADB-A9FA-DF48-9486-D1F1D2EE1B88}"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7" name="Text Placeholder 2"/>
          <p:cNvSpPr>
            <a:spLocks noGrp="1"/>
          </p:cNvSpPr>
          <p:nvPr>
            <p:ph type="body" idx="12" hasCustomPrompt="1"/>
          </p:nvPr>
        </p:nvSpPr>
        <p:spPr>
          <a:xfrm>
            <a:off x="4577994" y="3859048"/>
            <a:ext cx="2684538" cy="294302"/>
          </a:xfrm>
          <a:prstGeom prst="rect">
            <a:avLst/>
          </a:prstGeom>
          <a:solidFill>
            <a:schemeClr val="tx2"/>
          </a:solidFill>
          <a:ln>
            <a:noFill/>
          </a:ln>
        </p:spPr>
        <p:txBody>
          <a:bodyPr wrap="none" lIns="54000" tIns="36000" rIns="36000" bIns="36000" anchor="ctr">
            <a:spAutoFit/>
          </a:bodyPr>
          <a:lstStyle>
            <a:lvl1pPr marL="0" indent="0">
              <a:buNone/>
              <a:defRPr sz="16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t>
            </a:r>
            <a:r>
              <a:rPr lang="en-US"/>
              <a:t>a key message</a:t>
            </a:r>
            <a:endParaRPr lang="en-US" dirty="0"/>
          </a:p>
        </p:txBody>
      </p:sp>
      <p:sp>
        <p:nvSpPr>
          <p:cNvPr id="8" name="Text Placeholder 2"/>
          <p:cNvSpPr>
            <a:spLocks noGrp="1"/>
          </p:cNvSpPr>
          <p:nvPr>
            <p:ph type="body" idx="13" hasCustomPrompt="1"/>
          </p:nvPr>
        </p:nvSpPr>
        <p:spPr>
          <a:xfrm>
            <a:off x="4577994" y="4121264"/>
            <a:ext cx="3938086" cy="294302"/>
          </a:xfrm>
          <a:prstGeom prst="rect">
            <a:avLst/>
          </a:prstGeom>
          <a:solidFill>
            <a:schemeClr val="tx2"/>
          </a:solidFill>
          <a:ln>
            <a:noFill/>
          </a:ln>
        </p:spPr>
        <p:txBody>
          <a:bodyPr wrap="none" lIns="54000" tIns="36000" rIns="36000" bIns="36000" anchor="ctr">
            <a:spAutoFit/>
          </a:bodyPr>
          <a:lstStyle>
            <a:lvl1pPr marL="0" indent="0">
              <a:buNone/>
              <a:defRPr sz="16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 of the message</a:t>
            </a:r>
          </a:p>
        </p:txBody>
      </p:sp>
    </p:spTree>
    <p:extLst>
      <p:ext uri="{BB962C8B-B14F-4D97-AF65-F5344CB8AC3E}">
        <p14:creationId xmlns:p14="http://schemas.microsoft.com/office/powerpoint/2010/main" val="95372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4"/>
          <p:cNvSpPr/>
          <p:nvPr userDrawn="1"/>
        </p:nvSpPr>
        <p:spPr>
          <a:xfrm flipV="1">
            <a:off x="0" y="-4"/>
            <a:ext cx="9144000" cy="2571753"/>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796646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586249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1586249"/>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B4B1C722-EC37-EA47-8E27-6FF42C7E6AD3}"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9" name="Picture Placeholder 8"/>
          <p:cNvSpPr>
            <a:spLocks noGrp="1"/>
          </p:cNvSpPr>
          <p:nvPr>
            <p:ph type="pic" sz="quarter" idx="12"/>
          </p:nvPr>
        </p:nvSpPr>
        <p:spPr>
          <a:xfrm>
            <a:off x="4967289" y="1278194"/>
            <a:ext cx="3399964" cy="3146321"/>
          </a:xfrm>
        </p:spPr>
        <p:txBody>
          <a:bodyPr>
            <a:normAutofit/>
          </a:bodyPr>
          <a:lstStyle>
            <a:lvl1pPr algn="ctr">
              <a:defRPr sz="16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11" name="Content Placeholder 10"/>
          <p:cNvSpPr>
            <a:spLocks noGrp="1"/>
          </p:cNvSpPr>
          <p:nvPr>
            <p:ph sz="quarter" idx="13" hasCustomPrompt="1"/>
          </p:nvPr>
        </p:nvSpPr>
        <p:spPr>
          <a:xfrm>
            <a:off x="395288" y="1031752"/>
            <a:ext cx="4176712" cy="900552"/>
          </a:xfrm>
        </p:spPr>
        <p:txBody>
          <a:bodyPr>
            <a:normAutofit/>
          </a:bodyPr>
          <a:lstStyle>
            <a:lvl1pPr marL="171450" indent="-171450">
              <a:defRPr sz="1400" baseline="0"/>
            </a:lvl1pPr>
          </a:lstStyle>
          <a:p>
            <a:pPr marL="171450" marR="0" lvl="0" indent="-171450" algn="l" defTabSz="685800" rtl="0" eaLnBrk="1" fontAlgn="auto" latinLnBrk="0" hangingPunct="1">
              <a:lnSpc>
                <a:spcPct val="90000"/>
              </a:lnSpc>
              <a:spcBef>
                <a:spcPts val="750"/>
              </a:spcBef>
              <a:spcAft>
                <a:spcPts val="0"/>
              </a:spcAft>
              <a:buClrTx/>
              <a:buSzPct val="85000"/>
              <a:tabLst/>
              <a:defRPr/>
            </a:pPr>
            <a:r>
              <a:rPr lang="en-US" dirty="0"/>
              <a:t>Add text here</a:t>
            </a:r>
          </a:p>
        </p:txBody>
      </p:sp>
    </p:spTree>
    <p:extLst>
      <p:ext uri="{BB962C8B-B14F-4D97-AF65-F5344CB8AC3E}">
        <p14:creationId xmlns:p14="http://schemas.microsoft.com/office/powerpoint/2010/main" val="192458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4" name="Picture 13"/>
          <p:cNvPicPr>
            <a:picLocks noChangeAspect="1"/>
          </p:cNvPicPr>
          <p:nvPr userDrawn="1"/>
        </p:nvPicPr>
        <p:blipFill rotWithShape="1">
          <a:blip r:embed="rId3" cstate="screen">
            <a:grayscl/>
            <a:extLst>
              <a:ext uri="{28A0092B-C50C-407E-A947-70E740481C1C}">
                <a14:useLocalDpi xmlns:a14="http://schemas.microsoft.com/office/drawing/2010/main"/>
              </a:ext>
            </a:extLst>
          </a:blip>
          <a:srcRect/>
          <a:stretch/>
        </p:blipFill>
        <p:spPr>
          <a:xfrm>
            <a:off x="0" y="-149"/>
            <a:ext cx="9144000" cy="5143649"/>
          </a:xfrm>
          <a:custGeom>
            <a:avLst/>
            <a:gdLst>
              <a:gd name="connsiteX0" fmla="*/ 0 w 9144000"/>
              <a:gd name="connsiteY0" fmla="*/ 5142013 h 5143649"/>
              <a:gd name="connsiteX1" fmla="*/ 1318672 w 9144000"/>
              <a:gd name="connsiteY1" fmla="*/ 5143649 h 5143649"/>
              <a:gd name="connsiteX2" fmla="*/ 0 w 9144000"/>
              <a:gd name="connsiteY2" fmla="*/ 5143649 h 5143649"/>
              <a:gd name="connsiteX3" fmla="*/ 0 w 9144000"/>
              <a:gd name="connsiteY3" fmla="*/ 0 h 5143649"/>
              <a:gd name="connsiteX4" fmla="*/ 9144000 w 9144000"/>
              <a:gd name="connsiteY4" fmla="*/ 0 h 5143649"/>
              <a:gd name="connsiteX5" fmla="*/ 9144000 w 9144000"/>
              <a:gd name="connsiteY5" fmla="*/ 5090289 h 5143649"/>
              <a:gd name="connsiteX6" fmla="*/ 0 w 9144000"/>
              <a:gd name="connsiteY6" fmla="*/ 4262175 h 514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5143649">
                <a:moveTo>
                  <a:pt x="0" y="5142013"/>
                </a:moveTo>
                <a:lnTo>
                  <a:pt x="1318672" y="5143649"/>
                </a:lnTo>
                <a:lnTo>
                  <a:pt x="0" y="5143649"/>
                </a:lnTo>
                <a:close/>
                <a:moveTo>
                  <a:pt x="0" y="0"/>
                </a:moveTo>
                <a:lnTo>
                  <a:pt x="9144000" y="0"/>
                </a:lnTo>
                <a:lnTo>
                  <a:pt x="9144000" y="5090289"/>
                </a:lnTo>
                <a:lnTo>
                  <a:pt x="0" y="4262175"/>
                </a:lnTo>
                <a:close/>
              </a:path>
            </a:pathLst>
          </a:custGeom>
        </p:spPr>
      </p:pic>
      <p:sp>
        <p:nvSpPr>
          <p:cNvPr id="7" name="Text Placeholder 2"/>
          <p:cNvSpPr>
            <a:spLocks noGrp="1"/>
          </p:cNvSpPr>
          <p:nvPr>
            <p:ph type="body" idx="10" hasCustomPrompt="1"/>
          </p:nvPr>
        </p:nvSpPr>
        <p:spPr>
          <a:xfrm>
            <a:off x="395288" y="457238"/>
            <a:ext cx="3258413" cy="349702"/>
          </a:xfrm>
          <a:prstGeom prst="rect">
            <a:avLst/>
          </a:prstGeom>
          <a:solidFill>
            <a:schemeClr val="tx2"/>
          </a:solidFill>
          <a:ln>
            <a:noFill/>
          </a:ln>
        </p:spPr>
        <p:txBody>
          <a:bodyPr wrap="none" lIns="54000" tIns="36000" rIns="36000" bIns="36000" anchor="ctr">
            <a:spAutoFit/>
          </a:bodyPr>
          <a:lstStyle>
            <a:lvl1pPr marL="0" indent="0">
              <a:buNone/>
              <a:defRPr sz="20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key message</a:t>
            </a:r>
          </a:p>
        </p:txBody>
      </p:sp>
      <p:sp>
        <p:nvSpPr>
          <p:cNvPr id="8" name="Text Placeholder 2"/>
          <p:cNvSpPr>
            <a:spLocks noGrp="1"/>
          </p:cNvSpPr>
          <p:nvPr>
            <p:ph type="body" idx="11" hasCustomPrompt="1"/>
          </p:nvPr>
        </p:nvSpPr>
        <p:spPr>
          <a:xfrm>
            <a:off x="395288" y="778089"/>
            <a:ext cx="4200978" cy="349702"/>
          </a:xfrm>
          <a:prstGeom prst="rect">
            <a:avLst/>
          </a:prstGeom>
          <a:solidFill>
            <a:schemeClr val="tx2"/>
          </a:solidFill>
          <a:ln>
            <a:noFill/>
          </a:ln>
        </p:spPr>
        <p:txBody>
          <a:bodyPr wrap="none" lIns="54000" tIns="36000" rIns="36000" bIns="36000" anchor="ctr">
            <a:spAutoFit/>
          </a:bodyPr>
          <a:lstStyle>
            <a:lvl1pPr marL="0" indent="0">
              <a:buNone/>
              <a:defRPr sz="20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 if needed</a:t>
            </a:r>
          </a:p>
        </p:txBody>
      </p:sp>
      <p:sp>
        <p:nvSpPr>
          <p:cNvPr id="11" name="Rectangle 4"/>
          <p:cNvSpPr/>
          <p:nvPr userDrawn="1"/>
        </p:nvSpPr>
        <p:spPr>
          <a:xfrm flipH="1">
            <a:off x="1888957" y="4331368"/>
            <a:ext cx="7260685" cy="833298"/>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1949283 h 4779492"/>
              <a:gd name="connsiteX3" fmla="*/ 0 w 9144000"/>
              <a:gd name="connsiteY3" fmla="*/ 4779492 h 4779492"/>
              <a:gd name="connsiteX4" fmla="*/ 0 w 9144000"/>
              <a:gd name="connsiteY4" fmla="*/ 0 h 4779492"/>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218303 h 1949283"/>
              <a:gd name="connsiteX4" fmla="*/ 0 w 9144000"/>
              <a:gd name="connsiteY4" fmla="*/ 0 h 1949283"/>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349506 h 1949283"/>
              <a:gd name="connsiteX4" fmla="*/ 0 w 9144000"/>
              <a:gd name="connsiteY4" fmla="*/ 0 h 1949283"/>
              <a:gd name="connsiteX0" fmla="*/ 0 w 9144000"/>
              <a:gd name="connsiteY0" fmla="*/ 0 h 1443219"/>
              <a:gd name="connsiteX1" fmla="*/ 9144000 w 9144000"/>
              <a:gd name="connsiteY1" fmla="*/ 841760 h 1443219"/>
              <a:gd name="connsiteX2" fmla="*/ 9144000 w 9144000"/>
              <a:gd name="connsiteY2" fmla="*/ 1443219 h 1443219"/>
              <a:gd name="connsiteX3" fmla="*/ 0 w 9144000"/>
              <a:gd name="connsiteY3" fmla="*/ 1349506 h 1443219"/>
              <a:gd name="connsiteX4" fmla="*/ 0 w 9144000"/>
              <a:gd name="connsiteY4" fmla="*/ 0 h 1443219"/>
              <a:gd name="connsiteX0" fmla="*/ 0 w 9144000"/>
              <a:gd name="connsiteY0" fmla="*/ 0 h 1518192"/>
              <a:gd name="connsiteX1" fmla="*/ 9144000 w 9144000"/>
              <a:gd name="connsiteY1" fmla="*/ 841760 h 1518192"/>
              <a:gd name="connsiteX2" fmla="*/ 9144000 w 9144000"/>
              <a:gd name="connsiteY2" fmla="*/ 1518192 h 1518192"/>
              <a:gd name="connsiteX3" fmla="*/ 0 w 9144000"/>
              <a:gd name="connsiteY3" fmla="*/ 1349506 h 1518192"/>
              <a:gd name="connsiteX4" fmla="*/ 0 w 9144000"/>
              <a:gd name="connsiteY4" fmla="*/ 0 h 1518192"/>
              <a:gd name="connsiteX0" fmla="*/ 0 w 9144000"/>
              <a:gd name="connsiteY0" fmla="*/ 0 h 1461962"/>
              <a:gd name="connsiteX1" fmla="*/ 9144000 w 9144000"/>
              <a:gd name="connsiteY1" fmla="*/ 841760 h 1461962"/>
              <a:gd name="connsiteX2" fmla="*/ 9144000 w 9144000"/>
              <a:gd name="connsiteY2" fmla="*/ 1461962 h 1461962"/>
              <a:gd name="connsiteX3" fmla="*/ 0 w 9144000"/>
              <a:gd name="connsiteY3" fmla="*/ 1349506 h 1461962"/>
              <a:gd name="connsiteX4" fmla="*/ 0 w 9144000"/>
              <a:gd name="connsiteY4" fmla="*/ 0 h 1461962"/>
              <a:gd name="connsiteX0" fmla="*/ 0 w 9144000"/>
              <a:gd name="connsiteY0" fmla="*/ 0 h 1424475"/>
              <a:gd name="connsiteX1" fmla="*/ 9144000 w 9144000"/>
              <a:gd name="connsiteY1" fmla="*/ 841760 h 1424475"/>
              <a:gd name="connsiteX2" fmla="*/ 9144000 w 9144000"/>
              <a:gd name="connsiteY2" fmla="*/ 1424475 h 1424475"/>
              <a:gd name="connsiteX3" fmla="*/ 0 w 9144000"/>
              <a:gd name="connsiteY3" fmla="*/ 1349506 h 1424475"/>
              <a:gd name="connsiteX4" fmla="*/ 0 w 9144000"/>
              <a:gd name="connsiteY4" fmla="*/ 0 h 1424475"/>
              <a:gd name="connsiteX0" fmla="*/ 0 w 9144000"/>
              <a:gd name="connsiteY0" fmla="*/ 0 h 1499448"/>
              <a:gd name="connsiteX1" fmla="*/ 9144000 w 9144000"/>
              <a:gd name="connsiteY1" fmla="*/ 841760 h 1499448"/>
              <a:gd name="connsiteX2" fmla="*/ 9144000 w 9144000"/>
              <a:gd name="connsiteY2" fmla="*/ 1499448 h 1499448"/>
              <a:gd name="connsiteX3" fmla="*/ 0 w 9144000"/>
              <a:gd name="connsiteY3" fmla="*/ 1349506 h 1499448"/>
              <a:gd name="connsiteX4" fmla="*/ 0 w 9144000"/>
              <a:gd name="connsiteY4" fmla="*/ 0 h 1499448"/>
              <a:gd name="connsiteX0" fmla="*/ 0 w 9144000"/>
              <a:gd name="connsiteY0" fmla="*/ 0 h 1461961"/>
              <a:gd name="connsiteX1" fmla="*/ 9144000 w 9144000"/>
              <a:gd name="connsiteY1" fmla="*/ 841760 h 1461961"/>
              <a:gd name="connsiteX2" fmla="*/ 9144000 w 9144000"/>
              <a:gd name="connsiteY2" fmla="*/ 1461961 h 1461961"/>
              <a:gd name="connsiteX3" fmla="*/ 0 w 9144000"/>
              <a:gd name="connsiteY3" fmla="*/ 1349506 h 1461961"/>
              <a:gd name="connsiteX4" fmla="*/ 0 w 9144000"/>
              <a:gd name="connsiteY4" fmla="*/ 0 h 1461961"/>
              <a:gd name="connsiteX0" fmla="*/ 0 w 9144000"/>
              <a:gd name="connsiteY0" fmla="*/ 0 h 1443218"/>
              <a:gd name="connsiteX1" fmla="*/ 9144000 w 9144000"/>
              <a:gd name="connsiteY1" fmla="*/ 841760 h 1443218"/>
              <a:gd name="connsiteX2" fmla="*/ 9144000 w 9144000"/>
              <a:gd name="connsiteY2" fmla="*/ 1443218 h 1443218"/>
              <a:gd name="connsiteX3" fmla="*/ 0 w 9144000"/>
              <a:gd name="connsiteY3" fmla="*/ 1349506 h 1443218"/>
              <a:gd name="connsiteX4" fmla="*/ 0 w 9144000"/>
              <a:gd name="connsiteY4" fmla="*/ 0 h 1443218"/>
              <a:gd name="connsiteX0" fmla="*/ 0 w 9144000"/>
              <a:gd name="connsiteY0" fmla="*/ 0 h 1368247"/>
              <a:gd name="connsiteX1" fmla="*/ 9144000 w 9144000"/>
              <a:gd name="connsiteY1" fmla="*/ 841760 h 1368247"/>
              <a:gd name="connsiteX2" fmla="*/ 9144000 w 9144000"/>
              <a:gd name="connsiteY2" fmla="*/ 1368247 h 1368247"/>
              <a:gd name="connsiteX3" fmla="*/ 0 w 9144000"/>
              <a:gd name="connsiteY3" fmla="*/ 1349506 h 1368247"/>
              <a:gd name="connsiteX4" fmla="*/ 0 w 9144000"/>
              <a:gd name="connsiteY4" fmla="*/ 0 h 1368247"/>
              <a:gd name="connsiteX0" fmla="*/ 0 w 9144000"/>
              <a:gd name="connsiteY0" fmla="*/ 0 h 1368247"/>
              <a:gd name="connsiteX1" fmla="*/ 9144000 w 9144000"/>
              <a:gd name="connsiteY1" fmla="*/ 1368247 h 1368247"/>
              <a:gd name="connsiteX2" fmla="*/ 0 w 9144000"/>
              <a:gd name="connsiteY2" fmla="*/ 1349506 h 1368247"/>
              <a:gd name="connsiteX3" fmla="*/ 0 w 9144000"/>
              <a:gd name="connsiteY3" fmla="*/ 0 h 1368247"/>
            </a:gdLst>
            <a:ahLst/>
            <a:cxnLst>
              <a:cxn ang="0">
                <a:pos x="connsiteX0" y="connsiteY0"/>
              </a:cxn>
              <a:cxn ang="0">
                <a:pos x="connsiteX1" y="connsiteY1"/>
              </a:cxn>
              <a:cxn ang="0">
                <a:pos x="connsiteX2" y="connsiteY2"/>
              </a:cxn>
              <a:cxn ang="0">
                <a:pos x="connsiteX3" y="connsiteY3"/>
              </a:cxn>
            </a:cxnLst>
            <a:rect l="l" t="t" r="r" b="b"/>
            <a:pathLst>
              <a:path w="9144000" h="1368247">
                <a:moveTo>
                  <a:pt x="0" y="0"/>
                </a:moveTo>
                <a:lnTo>
                  <a:pt x="9144000" y="1368247"/>
                </a:lnTo>
                <a:lnTo>
                  <a:pt x="0" y="1349506"/>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Date Placeholder 1"/>
          <p:cNvSpPr>
            <a:spLocks noGrp="1"/>
          </p:cNvSpPr>
          <p:nvPr>
            <p:ph type="dt" sz="half" idx="12"/>
          </p:nvPr>
        </p:nvSpPr>
        <p:spPr>
          <a:xfrm>
            <a:off x="7376547" y="4853119"/>
            <a:ext cx="640713" cy="91563"/>
          </a:xfrm>
          <a:prstGeom prst="rect">
            <a:avLst/>
          </a:prstGeom>
        </p:spPr>
        <p:txBody>
          <a:bodyPr/>
          <a:lstStyle/>
          <a:p>
            <a:fld id="{7C3A097D-7983-B145-8F5B-25887124864D}" type="datetime1">
              <a:rPr lang="de-DE" smtClean="0"/>
              <a:t>22.04.18</a:t>
            </a:fld>
            <a:endParaRPr lang="en-US" dirty="0"/>
          </a:p>
        </p:txBody>
      </p:sp>
      <p:sp>
        <p:nvSpPr>
          <p:cNvPr id="3" name="Slide Number Placeholder 2"/>
          <p:cNvSpPr>
            <a:spLocks noGrp="1"/>
          </p:cNvSpPr>
          <p:nvPr>
            <p:ph type="sldNum" sz="quarter" idx="13"/>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72613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13"/>
          <p:cNvSpPr>
            <a:spLocks noGrp="1"/>
          </p:cNvSpPr>
          <p:nvPr>
            <p:ph type="pic" sz="quarter" idx="12" hasCustomPrompt="1"/>
          </p:nvPr>
        </p:nvSpPr>
        <p:spPr>
          <a:xfrm>
            <a:off x="-1" y="4235115"/>
            <a:ext cx="16807544" cy="918967"/>
          </a:xfrm>
          <a:prstGeom prst="rtTriangle">
            <a:avLst/>
          </a:prstGeom>
        </p:spPr>
        <p:txBody>
          <a:bodyPr>
            <a:noAutofit/>
          </a:bodyPr>
          <a:lstStyle>
            <a:lvl1pPr algn="l">
              <a:defRPr sz="14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dirty="0"/>
              <a:t>Click to add picture</a:t>
            </a:r>
          </a:p>
        </p:txBody>
      </p:sp>
      <p:sp>
        <p:nvSpPr>
          <p:cNvPr id="6" name="Rectangle 4"/>
          <p:cNvSpPr/>
          <p:nvPr userDrawn="1"/>
        </p:nvSpPr>
        <p:spPr>
          <a:xfrm flipH="1">
            <a:off x="1888957" y="4331368"/>
            <a:ext cx="7260685" cy="833298"/>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1949283 h 4779492"/>
              <a:gd name="connsiteX3" fmla="*/ 0 w 9144000"/>
              <a:gd name="connsiteY3" fmla="*/ 4779492 h 4779492"/>
              <a:gd name="connsiteX4" fmla="*/ 0 w 9144000"/>
              <a:gd name="connsiteY4" fmla="*/ 0 h 4779492"/>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218303 h 1949283"/>
              <a:gd name="connsiteX4" fmla="*/ 0 w 9144000"/>
              <a:gd name="connsiteY4" fmla="*/ 0 h 1949283"/>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349506 h 1949283"/>
              <a:gd name="connsiteX4" fmla="*/ 0 w 9144000"/>
              <a:gd name="connsiteY4" fmla="*/ 0 h 1949283"/>
              <a:gd name="connsiteX0" fmla="*/ 0 w 9144000"/>
              <a:gd name="connsiteY0" fmla="*/ 0 h 1443219"/>
              <a:gd name="connsiteX1" fmla="*/ 9144000 w 9144000"/>
              <a:gd name="connsiteY1" fmla="*/ 841760 h 1443219"/>
              <a:gd name="connsiteX2" fmla="*/ 9144000 w 9144000"/>
              <a:gd name="connsiteY2" fmla="*/ 1443219 h 1443219"/>
              <a:gd name="connsiteX3" fmla="*/ 0 w 9144000"/>
              <a:gd name="connsiteY3" fmla="*/ 1349506 h 1443219"/>
              <a:gd name="connsiteX4" fmla="*/ 0 w 9144000"/>
              <a:gd name="connsiteY4" fmla="*/ 0 h 1443219"/>
              <a:gd name="connsiteX0" fmla="*/ 0 w 9144000"/>
              <a:gd name="connsiteY0" fmla="*/ 0 h 1518192"/>
              <a:gd name="connsiteX1" fmla="*/ 9144000 w 9144000"/>
              <a:gd name="connsiteY1" fmla="*/ 841760 h 1518192"/>
              <a:gd name="connsiteX2" fmla="*/ 9144000 w 9144000"/>
              <a:gd name="connsiteY2" fmla="*/ 1518192 h 1518192"/>
              <a:gd name="connsiteX3" fmla="*/ 0 w 9144000"/>
              <a:gd name="connsiteY3" fmla="*/ 1349506 h 1518192"/>
              <a:gd name="connsiteX4" fmla="*/ 0 w 9144000"/>
              <a:gd name="connsiteY4" fmla="*/ 0 h 1518192"/>
              <a:gd name="connsiteX0" fmla="*/ 0 w 9144000"/>
              <a:gd name="connsiteY0" fmla="*/ 0 h 1461962"/>
              <a:gd name="connsiteX1" fmla="*/ 9144000 w 9144000"/>
              <a:gd name="connsiteY1" fmla="*/ 841760 h 1461962"/>
              <a:gd name="connsiteX2" fmla="*/ 9144000 w 9144000"/>
              <a:gd name="connsiteY2" fmla="*/ 1461962 h 1461962"/>
              <a:gd name="connsiteX3" fmla="*/ 0 w 9144000"/>
              <a:gd name="connsiteY3" fmla="*/ 1349506 h 1461962"/>
              <a:gd name="connsiteX4" fmla="*/ 0 w 9144000"/>
              <a:gd name="connsiteY4" fmla="*/ 0 h 1461962"/>
              <a:gd name="connsiteX0" fmla="*/ 0 w 9144000"/>
              <a:gd name="connsiteY0" fmla="*/ 0 h 1424475"/>
              <a:gd name="connsiteX1" fmla="*/ 9144000 w 9144000"/>
              <a:gd name="connsiteY1" fmla="*/ 841760 h 1424475"/>
              <a:gd name="connsiteX2" fmla="*/ 9144000 w 9144000"/>
              <a:gd name="connsiteY2" fmla="*/ 1424475 h 1424475"/>
              <a:gd name="connsiteX3" fmla="*/ 0 w 9144000"/>
              <a:gd name="connsiteY3" fmla="*/ 1349506 h 1424475"/>
              <a:gd name="connsiteX4" fmla="*/ 0 w 9144000"/>
              <a:gd name="connsiteY4" fmla="*/ 0 h 1424475"/>
              <a:gd name="connsiteX0" fmla="*/ 0 w 9144000"/>
              <a:gd name="connsiteY0" fmla="*/ 0 h 1499448"/>
              <a:gd name="connsiteX1" fmla="*/ 9144000 w 9144000"/>
              <a:gd name="connsiteY1" fmla="*/ 841760 h 1499448"/>
              <a:gd name="connsiteX2" fmla="*/ 9144000 w 9144000"/>
              <a:gd name="connsiteY2" fmla="*/ 1499448 h 1499448"/>
              <a:gd name="connsiteX3" fmla="*/ 0 w 9144000"/>
              <a:gd name="connsiteY3" fmla="*/ 1349506 h 1499448"/>
              <a:gd name="connsiteX4" fmla="*/ 0 w 9144000"/>
              <a:gd name="connsiteY4" fmla="*/ 0 h 1499448"/>
              <a:gd name="connsiteX0" fmla="*/ 0 w 9144000"/>
              <a:gd name="connsiteY0" fmla="*/ 0 h 1461961"/>
              <a:gd name="connsiteX1" fmla="*/ 9144000 w 9144000"/>
              <a:gd name="connsiteY1" fmla="*/ 841760 h 1461961"/>
              <a:gd name="connsiteX2" fmla="*/ 9144000 w 9144000"/>
              <a:gd name="connsiteY2" fmla="*/ 1461961 h 1461961"/>
              <a:gd name="connsiteX3" fmla="*/ 0 w 9144000"/>
              <a:gd name="connsiteY3" fmla="*/ 1349506 h 1461961"/>
              <a:gd name="connsiteX4" fmla="*/ 0 w 9144000"/>
              <a:gd name="connsiteY4" fmla="*/ 0 h 1461961"/>
              <a:gd name="connsiteX0" fmla="*/ 0 w 9144000"/>
              <a:gd name="connsiteY0" fmla="*/ 0 h 1443218"/>
              <a:gd name="connsiteX1" fmla="*/ 9144000 w 9144000"/>
              <a:gd name="connsiteY1" fmla="*/ 841760 h 1443218"/>
              <a:gd name="connsiteX2" fmla="*/ 9144000 w 9144000"/>
              <a:gd name="connsiteY2" fmla="*/ 1443218 h 1443218"/>
              <a:gd name="connsiteX3" fmla="*/ 0 w 9144000"/>
              <a:gd name="connsiteY3" fmla="*/ 1349506 h 1443218"/>
              <a:gd name="connsiteX4" fmla="*/ 0 w 9144000"/>
              <a:gd name="connsiteY4" fmla="*/ 0 h 1443218"/>
              <a:gd name="connsiteX0" fmla="*/ 0 w 9144000"/>
              <a:gd name="connsiteY0" fmla="*/ 0 h 1368247"/>
              <a:gd name="connsiteX1" fmla="*/ 9144000 w 9144000"/>
              <a:gd name="connsiteY1" fmla="*/ 841760 h 1368247"/>
              <a:gd name="connsiteX2" fmla="*/ 9144000 w 9144000"/>
              <a:gd name="connsiteY2" fmla="*/ 1368247 h 1368247"/>
              <a:gd name="connsiteX3" fmla="*/ 0 w 9144000"/>
              <a:gd name="connsiteY3" fmla="*/ 1349506 h 1368247"/>
              <a:gd name="connsiteX4" fmla="*/ 0 w 9144000"/>
              <a:gd name="connsiteY4" fmla="*/ 0 h 1368247"/>
              <a:gd name="connsiteX0" fmla="*/ 0 w 9144000"/>
              <a:gd name="connsiteY0" fmla="*/ 0 h 1368247"/>
              <a:gd name="connsiteX1" fmla="*/ 9144000 w 9144000"/>
              <a:gd name="connsiteY1" fmla="*/ 1368247 h 1368247"/>
              <a:gd name="connsiteX2" fmla="*/ 0 w 9144000"/>
              <a:gd name="connsiteY2" fmla="*/ 1349506 h 1368247"/>
              <a:gd name="connsiteX3" fmla="*/ 0 w 9144000"/>
              <a:gd name="connsiteY3" fmla="*/ 0 h 1368247"/>
            </a:gdLst>
            <a:ahLst/>
            <a:cxnLst>
              <a:cxn ang="0">
                <a:pos x="connsiteX0" y="connsiteY0"/>
              </a:cxn>
              <a:cxn ang="0">
                <a:pos x="connsiteX1" y="connsiteY1"/>
              </a:cxn>
              <a:cxn ang="0">
                <a:pos x="connsiteX2" y="connsiteY2"/>
              </a:cxn>
              <a:cxn ang="0">
                <a:pos x="connsiteX3" y="connsiteY3"/>
              </a:cxn>
            </a:cxnLst>
            <a:rect l="l" t="t" r="r" b="b"/>
            <a:pathLst>
              <a:path w="9144000" h="1368247">
                <a:moveTo>
                  <a:pt x="0" y="0"/>
                </a:moveTo>
                <a:lnTo>
                  <a:pt x="9144000" y="1368247"/>
                </a:lnTo>
                <a:lnTo>
                  <a:pt x="0" y="1349506"/>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08483310-9B37-A64F-8298-83E06B63BCA8}"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207130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6" name="Rectangle 4"/>
          <p:cNvSpPr/>
          <p:nvPr userDrawn="1"/>
        </p:nvSpPr>
        <p:spPr>
          <a:xfrm>
            <a:off x="0" y="352484"/>
            <a:ext cx="9144000" cy="4799035"/>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616938"/>
              <a:gd name="connsiteX1" fmla="*/ 9144000 w 9144000"/>
              <a:gd name="connsiteY1" fmla="*/ 679206 h 4616938"/>
              <a:gd name="connsiteX2" fmla="*/ 9144000 w 9144000"/>
              <a:gd name="connsiteY2" fmla="*/ 4616938 h 4616938"/>
              <a:gd name="connsiteX3" fmla="*/ 0 w 9144000"/>
              <a:gd name="connsiteY3" fmla="*/ 4616938 h 4616938"/>
              <a:gd name="connsiteX4" fmla="*/ 0 w 9144000"/>
              <a:gd name="connsiteY4" fmla="*/ 0 h 4616938"/>
              <a:gd name="connsiteX0" fmla="*/ 0 w 9144000"/>
              <a:gd name="connsiteY0" fmla="*/ 0 h 4616938"/>
              <a:gd name="connsiteX1" fmla="*/ 9144000 w 9144000"/>
              <a:gd name="connsiteY1" fmla="*/ 468842 h 4616938"/>
              <a:gd name="connsiteX2" fmla="*/ 9144000 w 9144000"/>
              <a:gd name="connsiteY2" fmla="*/ 4616938 h 4616938"/>
              <a:gd name="connsiteX3" fmla="*/ 0 w 9144000"/>
              <a:gd name="connsiteY3" fmla="*/ 4616938 h 4616938"/>
              <a:gd name="connsiteX4" fmla="*/ 0 w 9144000"/>
              <a:gd name="connsiteY4" fmla="*/ 0 h 46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616938">
                <a:moveTo>
                  <a:pt x="0" y="0"/>
                </a:moveTo>
                <a:lnTo>
                  <a:pt x="9144000" y="468842"/>
                </a:lnTo>
                <a:lnTo>
                  <a:pt x="9144000" y="4616938"/>
                </a:lnTo>
                <a:lnTo>
                  <a:pt x="0" y="4616938"/>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lvl="0" algn="ctr"/>
            <a:endParaRPr lang="en-US" b="0" i="0" dirty="0">
              <a:solidFill>
                <a:srgbClr val="E7E7E6"/>
              </a:solidFill>
              <a:latin typeface="Helvetica Neue Regular" charset="0"/>
            </a:endParaRP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DAB672AE-EBB6-C343-8B3C-8D1111D61074}" type="datetime1">
              <a:rPr lang="de-DE" smtClean="0"/>
              <a:t>22.04.18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7" name="Title Placeholder 16"/>
          <p:cNvSpPr>
            <a:spLocks noGrp="1"/>
          </p:cNvSpPr>
          <p:nvPr>
            <p:ph type="title"/>
          </p:nvPr>
        </p:nvSpPr>
        <p:spPr>
          <a:xfrm>
            <a:off x="395288" y="687635"/>
            <a:ext cx="8353426" cy="521499"/>
          </a:xfrm>
          <a:prstGeom prst="rect">
            <a:avLst/>
          </a:prstGeom>
        </p:spPr>
        <p:txBody>
          <a:bodyPr vert="horz" lIns="0" tIns="45720" rIns="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126585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Placeholder 16"/>
          <p:cNvSpPr>
            <a:spLocks noGrp="1"/>
          </p:cNvSpPr>
          <p:nvPr>
            <p:ph type="title"/>
          </p:nvPr>
        </p:nvSpPr>
        <p:spPr>
          <a:xfrm>
            <a:off x="395288" y="240376"/>
            <a:ext cx="8353426" cy="521499"/>
          </a:xfrm>
          <a:prstGeom prst="rect">
            <a:avLst/>
          </a:prstGeom>
        </p:spPr>
        <p:txBody>
          <a:bodyPr vert="horz" lIns="0" tIns="45720" rIns="0" bIns="45720" rtlCol="0" anchor="t">
            <a:normAutofit/>
          </a:bodyPr>
          <a:lstStyle/>
          <a:p>
            <a:r>
              <a:rPr lang="en-US"/>
              <a:t>Click to edit Master title style</a:t>
            </a:r>
            <a:endParaRPr lang="en-US" dirty="0"/>
          </a:p>
        </p:txBody>
      </p:sp>
      <p:sp>
        <p:nvSpPr>
          <p:cNvPr id="20" name="Text Placeholder 19"/>
          <p:cNvSpPr>
            <a:spLocks noGrp="1"/>
          </p:cNvSpPr>
          <p:nvPr>
            <p:ph type="body" idx="1"/>
          </p:nvPr>
        </p:nvSpPr>
        <p:spPr>
          <a:xfrm>
            <a:off x="395287" y="1023938"/>
            <a:ext cx="8353425" cy="36359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03692"/>
      </p:ext>
    </p:extLst>
  </p:cSld>
  <p:clrMap bg1="lt1" tx1="dk1" bg2="lt2" tx2="dk2" accent1="accent1" accent2="accent2" accent3="accent3" accent4="accent4" accent5="accent5" accent6="accent6" hlink="hlink" folHlink="folHlink"/>
  <p:sldLayoutIdLst>
    <p:sldLayoutId id="2147483685" r:id="rId1"/>
    <p:sldLayoutId id="2147483704" r:id="rId2"/>
    <p:sldLayoutId id="2147483705" r:id="rId3"/>
    <p:sldLayoutId id="2147483712" r:id="rId4"/>
    <p:sldLayoutId id="2147483713" r:id="rId5"/>
    <p:sldLayoutId id="2147483714" r:id="rId6"/>
    <p:sldLayoutId id="2147483707" r:id="rId7"/>
    <p:sldLayoutId id="2147483710" r:id="rId8"/>
    <p:sldLayoutId id="2147483706" r:id="rId9"/>
    <p:sldLayoutId id="2147483708" r:id="rId10"/>
    <p:sldLayoutId id="2147483703" r:id="rId11"/>
    <p:sldLayoutId id="2147483719" r:id="rId12"/>
    <p:sldLayoutId id="2147483718" r:id="rId13"/>
    <p:sldLayoutId id="2147483711" r:id="rId14"/>
    <p:sldLayoutId id="2147483700" r:id="rId15"/>
    <p:sldLayoutId id="2147483701" r:id="rId16"/>
    <p:sldLayoutId id="2147483702" r:id="rId17"/>
    <p:sldLayoutId id="2147483715" r:id="rId18"/>
    <p:sldLayoutId id="2147483716" r:id="rId19"/>
    <p:sldLayoutId id="2147483717" r:id="rId20"/>
    <p:sldLayoutId id="2147483720" r:id="rId21"/>
    <p:sldLayoutId id="2147483721" r:id="rId22"/>
    <p:sldLayoutId id="2147483722" r:id="rId23"/>
  </p:sldLayoutIdLst>
  <p:hf sldNum="0" hdr="0" ftr="0" dt="0"/>
  <p:txStyles>
    <p:titleStyle>
      <a:lvl1pPr algn="l" defTabSz="685800" rtl="0" eaLnBrk="1" latinLnBrk="0" hangingPunct="1">
        <a:lnSpc>
          <a:spcPct val="90000"/>
        </a:lnSpc>
        <a:spcBef>
          <a:spcPct val="0"/>
        </a:spcBef>
        <a:buNone/>
        <a:defRPr sz="2400" b="1" i="0" kern="1200">
          <a:solidFill>
            <a:schemeClr val="tx1"/>
          </a:solidFill>
          <a:latin typeface="Helvetica Neue" charset="0"/>
          <a:ea typeface="Helvetica Neue" charset="0"/>
          <a:cs typeface="Helvetica Neue" charset="0"/>
        </a:defRPr>
      </a:lvl1pPr>
    </p:titleStyle>
    <p:bodyStyle>
      <a:lvl1pPr marL="171450" indent="-171450" algn="l" defTabSz="685800" rtl="0" eaLnBrk="1" latinLnBrk="0" hangingPunct="1">
        <a:lnSpc>
          <a:spcPct val="90000"/>
        </a:lnSpc>
        <a:spcBef>
          <a:spcPts val="750"/>
        </a:spcBef>
        <a:buSzPct val="85000"/>
        <a:buFont typeface="Wingdings" charset="2"/>
        <a:buChar char="§"/>
        <a:defRPr sz="18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SzPct val="85000"/>
        <a:buFont typeface="Wingdings" charset="2"/>
        <a:buChar char="§"/>
        <a:defRPr sz="16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SzPct val="85000"/>
        <a:buFont typeface="Wingdings" charset="2"/>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SzPct val="85000"/>
        <a:buFont typeface="Wingdings" charset="2"/>
        <a:buChar char="§"/>
        <a:defRPr sz="130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SzPct val="85000"/>
        <a:buFont typeface="Wingdings" charset="2"/>
        <a:buChar char="§"/>
        <a:defRPr sz="130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81" userDrawn="1">
          <p15:clr>
            <a:srgbClr val="F26B43"/>
          </p15:clr>
        </p15:guide>
        <p15:guide id="2" orient="horz" pos="3117" userDrawn="1">
          <p15:clr>
            <a:srgbClr val="F26B43"/>
          </p15:clr>
        </p15:guide>
        <p15:guide id="3" pos="249" userDrawn="1">
          <p15:clr>
            <a:srgbClr val="F26B43"/>
          </p15:clr>
        </p15:guide>
        <p15:guide id="5" pos="5511" userDrawn="1">
          <p15:clr>
            <a:srgbClr val="F26B43"/>
          </p15:clr>
        </p15:guide>
        <p15:guide id="6" pos="4649" userDrawn="1">
          <p15:clr>
            <a:srgbClr val="F26B43"/>
          </p15:clr>
        </p15:guide>
        <p15:guide id="8" pos="5647" userDrawn="1">
          <p15:clr>
            <a:srgbClr val="F26B43"/>
          </p15:clr>
        </p15:guide>
        <p15:guide id="9" orient="horz" pos="2935" userDrawn="1">
          <p15:clr>
            <a:srgbClr val="F26B43"/>
          </p15:clr>
        </p15:guide>
        <p15:guide id="10" orient="horz" pos="645" userDrawn="1">
          <p15:clr>
            <a:srgbClr val="F26B43"/>
          </p15:clr>
        </p15:guide>
        <p15:guide id="11" pos="2880" userDrawn="1">
          <p15:clr>
            <a:srgbClr val="F26B43"/>
          </p15:clr>
        </p15:guide>
        <p15:guide id="12" orient="horz" pos="146" userDrawn="1">
          <p15:clr>
            <a:srgbClr val="F26B43"/>
          </p15:clr>
        </p15:guide>
        <p15:guide id="13" pos="4400" userDrawn="1">
          <p15:clr>
            <a:srgbClr val="F26B43"/>
          </p15:clr>
        </p15:guide>
        <p15:guide id="14"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15.tiff"/></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tiff"/><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4.tiff"/><Relationship Id="rId5" Type="http://schemas.openxmlformats.org/officeDocument/2006/relationships/image" Target="../media/image33.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slide" Target="slide18.xml"/><Relationship Id="rId3" Type="http://schemas.openxmlformats.org/officeDocument/2006/relationships/image" Target="../media/image21.tiff"/><Relationship Id="rId7" Type="http://schemas.openxmlformats.org/officeDocument/2006/relationships/image" Target="../media/image37.tiff"/><Relationship Id="rId2" Type="http://schemas.openxmlformats.org/officeDocument/2006/relationships/image" Target="../media/image16.tiff"/><Relationship Id="rId1" Type="http://schemas.openxmlformats.org/officeDocument/2006/relationships/slideLayout" Target="../slideLayouts/slideLayout17.xml"/><Relationship Id="rId6" Type="http://schemas.openxmlformats.org/officeDocument/2006/relationships/image" Target="../media/image14.tiff"/><Relationship Id="rId11" Type="http://schemas.openxmlformats.org/officeDocument/2006/relationships/slide" Target="slide20.xml"/><Relationship Id="rId5" Type="http://schemas.openxmlformats.org/officeDocument/2006/relationships/hyperlink" Target="http://leraningwiththings.edu/download/marz/fff/kkk/learning.docx" TargetMode="External"/><Relationship Id="rId10" Type="http://schemas.openxmlformats.org/officeDocument/2006/relationships/image" Target="../media/image38.tiff"/><Relationship Id="rId4" Type="http://schemas.openxmlformats.org/officeDocument/2006/relationships/image" Target="../media/image22.tiff"/><Relationship Id="rId9" Type="http://schemas.openxmlformats.org/officeDocument/2006/relationships/slide" Target="slide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0.tif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1.tif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2.tiff"/><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43.tiff"/><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hyperlink" Target="http://cordantsolutions.com/opioid-overdose-statistics-vary/" TargetMode="External"/><Relationship Id="rId2" Type="http://schemas.openxmlformats.org/officeDocument/2006/relationships/hyperlink" Target="https://www.firestock.ru/muzhchina-s-binoklem-na-lestnitse-man-with-binoculars-on-the-stairs/" TargetMode="External"/><Relationship Id="rId1" Type="http://schemas.openxmlformats.org/officeDocument/2006/relationships/slideLayout" Target="../slideLayouts/slideLayout16.xml"/><Relationship Id="rId5" Type="http://schemas.openxmlformats.org/officeDocument/2006/relationships/hyperlink" Target="https://www.groupecho.com/en/corporate-validation.htm" TargetMode="External"/><Relationship Id="rId4" Type="http://schemas.openxmlformats.org/officeDocument/2006/relationships/hyperlink" Target="https://www.businesswire.com/news/home/20150220005498/en/Report-Cognitive-Scale-Recognized-Independent-Research-Fi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leraningwiththings.edu/download/marz/fff/kkk/machine.doc" TargetMode="External"/><Relationship Id="rId2" Type="http://schemas.openxmlformats.org/officeDocument/2006/relationships/image" Target="../media/image16.tiff"/><Relationship Id="rId1" Type="http://schemas.openxmlformats.org/officeDocument/2006/relationships/slideLayout" Target="../slideLayouts/slideLayout17.xml"/><Relationship Id="rId6" Type="http://schemas.openxmlformats.org/officeDocument/2006/relationships/hyperlink" Target="http://leraningwiththings.edu/download/marz/fff/kkk/machine.xls" TargetMode="External"/><Relationship Id="rId5" Type="http://schemas.openxmlformats.org/officeDocument/2006/relationships/hyperlink" Target="http://leraningwiththings.edu/download/marz/fff/kkk/learning.docx" TargetMode="External"/><Relationship Id="rId4" Type="http://schemas.openxmlformats.org/officeDocument/2006/relationships/image" Target="../media/image22.tiff"/></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58"/>
          <p:cNvCxnSpPr>
            <a:cxnSpLocks/>
          </p:cNvCxnSpPr>
          <p:nvPr/>
        </p:nvCxnSpPr>
        <p:spPr>
          <a:xfrm flipH="1">
            <a:off x="1719311" y="1639840"/>
            <a:ext cx="635511" cy="474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a:off x="5118580" y="2637295"/>
            <a:ext cx="602598" cy="1225843"/>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691929" y="3821288"/>
            <a:ext cx="3796269"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Contact to experts</a:t>
            </a:r>
          </a:p>
        </p:txBody>
      </p:sp>
      <p:sp>
        <p:nvSpPr>
          <p:cNvPr id="26" name="Rectangle 25"/>
          <p:cNvSpPr/>
          <p:nvPr/>
        </p:nvSpPr>
        <p:spPr>
          <a:xfrm>
            <a:off x="6204520" y="1228448"/>
            <a:ext cx="2905775" cy="461665"/>
          </a:xfrm>
          <a:prstGeom prst="rect">
            <a:avLst/>
          </a:prstGeom>
        </p:spPr>
        <p:txBody>
          <a:bodyPr wrap="square">
            <a:spAutoFit/>
          </a:bodyPr>
          <a:lstStyle/>
          <a:p>
            <a:pPr fontAlgn="base"/>
            <a:r>
              <a:rPr lang="en-US" sz="1200" dirty="0">
                <a:latin typeface="Helvetica Neue" panose="02000503000000020004" pitchFamily="2" charset="0"/>
                <a:ea typeface="Helvetica Neue" panose="02000503000000020004" pitchFamily="2" charset="0"/>
                <a:cs typeface="Helvetica Neue" panose="02000503000000020004" pitchFamily="2" charset="0"/>
              </a:rPr>
              <a:t>Search preferred way of finding information</a:t>
            </a:r>
          </a:p>
        </p:txBody>
      </p:sp>
      <p:sp>
        <p:nvSpPr>
          <p:cNvPr id="27" name="Rectangle 26"/>
          <p:cNvSpPr/>
          <p:nvPr/>
        </p:nvSpPr>
        <p:spPr>
          <a:xfrm>
            <a:off x="6410262" y="1973526"/>
            <a:ext cx="2828298"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Fast finding</a:t>
            </a:r>
          </a:p>
        </p:txBody>
      </p:sp>
      <p:sp>
        <p:nvSpPr>
          <p:cNvPr id="29" name="Rectangle 28"/>
          <p:cNvSpPr/>
          <p:nvPr/>
        </p:nvSpPr>
        <p:spPr>
          <a:xfrm>
            <a:off x="6560395" y="2580562"/>
            <a:ext cx="2484276"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Accurate information</a:t>
            </a:r>
            <a:endParaRPr lang="en-US" sz="1200" dirty="0"/>
          </a:p>
        </p:txBody>
      </p:sp>
      <p:cxnSp>
        <p:nvCxnSpPr>
          <p:cNvPr id="39" name="Straight Connector 38"/>
          <p:cNvCxnSpPr>
            <a:cxnSpLocks/>
          </p:cNvCxnSpPr>
          <p:nvPr/>
        </p:nvCxnSpPr>
        <p:spPr>
          <a:xfrm flipV="1">
            <a:off x="5068228" y="1486129"/>
            <a:ext cx="1123952" cy="106323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5046350" y="2114502"/>
            <a:ext cx="1342034" cy="457922"/>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3483434" y="2637294"/>
            <a:ext cx="1620641" cy="32577"/>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28" name="Straight Connector 40"/>
          <p:cNvCxnSpPr>
            <a:cxnSpLocks/>
            <a:endCxn id="29" idx="1"/>
          </p:cNvCxnSpPr>
          <p:nvPr/>
        </p:nvCxnSpPr>
        <p:spPr>
          <a:xfrm>
            <a:off x="5118580" y="2648130"/>
            <a:ext cx="1441815" cy="66315"/>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1" name="Straight Connector 40"/>
          <p:cNvCxnSpPr>
            <a:cxnSpLocks/>
          </p:cNvCxnSpPr>
          <p:nvPr/>
        </p:nvCxnSpPr>
        <p:spPr>
          <a:xfrm>
            <a:off x="5118580" y="2669871"/>
            <a:ext cx="1073600" cy="750574"/>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p:cNvCxnSpPr>
          <p:nvPr/>
        </p:nvCxnSpPr>
        <p:spPr>
          <a:xfrm flipH="1" flipV="1">
            <a:off x="2268821" y="1658030"/>
            <a:ext cx="1260829" cy="10273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H="1" flipV="1">
            <a:off x="2167480" y="887562"/>
            <a:ext cx="187342" cy="7704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endCxn id="80" idx="3"/>
          </p:cNvCxnSpPr>
          <p:nvPr/>
        </p:nvCxnSpPr>
        <p:spPr>
          <a:xfrm flipH="1" flipV="1">
            <a:off x="1635385" y="1534622"/>
            <a:ext cx="667746" cy="1234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Oval 52"/>
          <p:cNvSpPr>
            <a:spLocks noChangeArrowheads="1"/>
          </p:cNvSpPr>
          <p:nvPr/>
        </p:nvSpPr>
        <p:spPr bwMode="auto">
          <a:xfrm flipH="1">
            <a:off x="1853026" y="1196534"/>
            <a:ext cx="900207" cy="900206"/>
          </a:xfrm>
          <a:prstGeom prst="ellipse">
            <a:avLst/>
          </a:prstGeom>
          <a:solidFill>
            <a:schemeClr val="tx2"/>
          </a:solidFill>
          <a:ln>
            <a:noFill/>
          </a:ln>
          <a:extLst/>
        </p:spPr>
        <p:txBody>
          <a:bodyPr vert="horz" wrap="none" lIns="91440" tIns="45720" rIns="91440" bIns="45720" numCol="1" anchor="ctr" anchorCtr="0" compatLnSpc="1">
            <a:prstTxWarp prst="textNoShape">
              <a:avLst/>
            </a:prstTxWarp>
          </a:bodyPr>
          <a:lstStyle/>
          <a:p>
            <a:pPr algn="ctr"/>
            <a:r>
              <a:rPr lang="en-US" sz="120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Bio</a:t>
            </a:r>
            <a:endPar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ectangle 85"/>
          <p:cNvSpPr/>
          <p:nvPr/>
        </p:nvSpPr>
        <p:spPr>
          <a:xfrm>
            <a:off x="1192927" y="613457"/>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29 years old</a:t>
            </a:r>
          </a:p>
        </p:txBody>
      </p:sp>
      <p:sp>
        <p:nvSpPr>
          <p:cNvPr id="87" name="Rectangle 86"/>
          <p:cNvSpPr/>
          <p:nvPr/>
        </p:nvSpPr>
        <p:spPr>
          <a:xfrm>
            <a:off x="-33296" y="760496"/>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Married</a:t>
            </a:r>
          </a:p>
        </p:txBody>
      </p:sp>
      <p:sp>
        <p:nvSpPr>
          <p:cNvPr id="80" name="Rectangle 86"/>
          <p:cNvSpPr/>
          <p:nvPr/>
        </p:nvSpPr>
        <p:spPr>
          <a:xfrm>
            <a:off x="-193477" y="1400739"/>
            <a:ext cx="1828862"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Karlsruhe</a:t>
            </a:r>
          </a:p>
        </p:txBody>
      </p:sp>
      <p:sp>
        <p:nvSpPr>
          <p:cNvPr id="81" name="Rectangle 86"/>
          <p:cNvSpPr/>
          <p:nvPr/>
        </p:nvSpPr>
        <p:spPr>
          <a:xfrm>
            <a:off x="-112535" y="1946238"/>
            <a:ext cx="1828862"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Scientist</a:t>
            </a:r>
          </a:p>
        </p:txBody>
      </p:sp>
      <p:cxnSp>
        <p:nvCxnSpPr>
          <p:cNvPr id="95" name="Straight Connector 57"/>
          <p:cNvCxnSpPr>
            <a:cxnSpLocks/>
          </p:cNvCxnSpPr>
          <p:nvPr/>
        </p:nvCxnSpPr>
        <p:spPr>
          <a:xfrm flipH="1" flipV="1">
            <a:off x="1480497" y="1172591"/>
            <a:ext cx="503626" cy="2726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2273266" y="2658966"/>
            <a:ext cx="1210168" cy="120417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9" name="Straight Connector 59"/>
          <p:cNvCxnSpPr>
            <a:cxnSpLocks/>
            <a:stCxn id="54" idx="6"/>
          </p:cNvCxnSpPr>
          <p:nvPr/>
        </p:nvCxnSpPr>
        <p:spPr>
          <a:xfrm flipH="1">
            <a:off x="1221186" y="3841392"/>
            <a:ext cx="586474" cy="120779"/>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H="1">
            <a:off x="2132562" y="3863138"/>
            <a:ext cx="128589" cy="66804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Oval 53"/>
          <p:cNvSpPr>
            <a:spLocks noChangeArrowheads="1"/>
          </p:cNvSpPr>
          <p:nvPr/>
        </p:nvSpPr>
        <p:spPr bwMode="auto">
          <a:xfrm flipH="1">
            <a:off x="1807660" y="3391289"/>
            <a:ext cx="900207" cy="900206"/>
          </a:xfrm>
          <a:prstGeom prst="ellipse">
            <a:avLst/>
          </a:prstGeom>
          <a:solidFill>
            <a:schemeClr val="accent1"/>
          </a:solidFill>
          <a:ln>
            <a:solidFill>
              <a:schemeClr val="accent1"/>
            </a:solidFill>
          </a:ln>
          <a:extLst/>
        </p:spPr>
        <p:txBody>
          <a:bodyPr vert="horz" wrap="none" lIns="91440" tIns="45720" rIns="91440" bIns="45720" numCol="1" anchor="ctr" anchorCtr="0" compatLnSpc="1">
            <a:prstTxWarp prst="textNoShape">
              <a:avLst/>
            </a:prstTxWarp>
          </a:bodyPr>
          <a:lstStyle/>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City </a:t>
            </a:r>
          </a:p>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University</a:t>
            </a:r>
          </a:p>
        </p:txBody>
      </p:sp>
      <p:sp>
        <p:nvSpPr>
          <p:cNvPr id="89" name="Rectangle 88"/>
          <p:cNvSpPr/>
          <p:nvPr/>
        </p:nvSpPr>
        <p:spPr>
          <a:xfrm>
            <a:off x="1282788" y="4537190"/>
            <a:ext cx="1714879"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Large unstructured data lake</a:t>
            </a:r>
          </a:p>
        </p:txBody>
      </p:sp>
      <p:sp>
        <p:nvSpPr>
          <p:cNvPr id="91" name="Rectangle 90"/>
          <p:cNvSpPr/>
          <p:nvPr/>
        </p:nvSpPr>
        <p:spPr>
          <a:xfrm>
            <a:off x="-129787" y="3753960"/>
            <a:ext cx="1300420"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Major research university</a:t>
            </a:r>
          </a:p>
        </p:txBody>
      </p:sp>
      <p:sp>
        <p:nvSpPr>
          <p:cNvPr id="8" name="Oval 7"/>
          <p:cNvSpPr>
            <a:spLocks noChangeArrowheads="1"/>
          </p:cNvSpPr>
          <p:nvPr/>
        </p:nvSpPr>
        <p:spPr bwMode="auto">
          <a:xfrm>
            <a:off x="4598909" y="2114502"/>
            <a:ext cx="1024333" cy="1024332"/>
          </a:xfrm>
          <a:prstGeom prst="ellipse">
            <a:avLst/>
          </a:prstGeom>
          <a:solidFill>
            <a:schemeClr val="accent6"/>
          </a:solidFill>
          <a:ln>
            <a:solidFill>
              <a:schemeClr val="accent6"/>
            </a:solidFill>
          </a:ln>
          <a:extLst/>
        </p:spPr>
        <p:txBody>
          <a:bodyPr vert="horz" wrap="square" lIns="0" tIns="0" rIns="0" bIns="0" numCol="1" anchor="ctr" anchorCtr="0" compatLnSpc="1">
            <a:prstTxWarp prst="textNoShape">
              <a:avLst/>
            </a:prstTxWarp>
          </a:bodyPr>
          <a:lstStyle/>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Wishes &amp; Needs</a:t>
            </a:r>
          </a:p>
        </p:txBody>
      </p:sp>
      <p:cxnSp>
        <p:nvCxnSpPr>
          <p:cNvPr id="66" name="Straight Connector 57"/>
          <p:cNvCxnSpPr>
            <a:cxnSpLocks/>
            <a:endCxn id="67" idx="2"/>
          </p:cNvCxnSpPr>
          <p:nvPr/>
        </p:nvCxnSpPr>
        <p:spPr>
          <a:xfrm flipV="1">
            <a:off x="2682178" y="984316"/>
            <a:ext cx="641555" cy="5272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7" name="Rectangle 85"/>
          <p:cNvSpPr/>
          <p:nvPr/>
        </p:nvSpPr>
        <p:spPr>
          <a:xfrm>
            <a:off x="2573023" y="716550"/>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Frank Schmidt</a:t>
            </a:r>
          </a:p>
        </p:txBody>
      </p:sp>
      <p:sp>
        <p:nvSpPr>
          <p:cNvPr id="45" name="Rectangle 85"/>
          <p:cNvSpPr/>
          <p:nvPr/>
        </p:nvSpPr>
        <p:spPr>
          <a:xfrm>
            <a:off x="3365238" y="1205625"/>
            <a:ext cx="1501420"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Project leader</a:t>
            </a:r>
          </a:p>
        </p:txBody>
      </p:sp>
      <p:cxnSp>
        <p:nvCxnSpPr>
          <p:cNvPr id="47" name="Straight Connector 57"/>
          <p:cNvCxnSpPr>
            <a:cxnSpLocks/>
            <a:stCxn id="53" idx="2"/>
            <a:endCxn id="45" idx="1"/>
          </p:cNvCxnSpPr>
          <p:nvPr/>
        </p:nvCxnSpPr>
        <p:spPr>
          <a:xfrm flipV="1">
            <a:off x="2753233" y="1339508"/>
            <a:ext cx="612005" cy="307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AC1101B8-0813-2143-8636-1862246D9F3D}"/>
              </a:ext>
            </a:extLst>
          </p:cNvPr>
          <p:cNvPicPr>
            <a:picLocks noChangeAspect="1"/>
          </p:cNvPicPr>
          <p:nvPr/>
        </p:nvPicPr>
        <p:blipFill>
          <a:blip r:embed="rId3"/>
          <a:stretch>
            <a:fillRect/>
          </a:stretch>
        </p:blipFill>
        <p:spPr>
          <a:xfrm>
            <a:off x="2706161" y="2074148"/>
            <a:ext cx="1739900" cy="1155700"/>
          </a:xfrm>
          <a:prstGeom prst="flowChartPreparation">
            <a:avLst/>
          </a:prstGeom>
        </p:spPr>
      </p:pic>
      <p:pic>
        <p:nvPicPr>
          <p:cNvPr id="5" name="Grafik 4">
            <a:extLst>
              <a:ext uri="{FF2B5EF4-FFF2-40B4-BE49-F238E27FC236}">
                <a16:creationId xmlns:a16="http://schemas.microsoft.com/office/drawing/2014/main" id="{6190A50B-146B-BC4C-8264-51D919A1E58F}"/>
              </a:ext>
            </a:extLst>
          </p:cNvPr>
          <p:cNvPicPr>
            <a:picLocks noChangeAspect="1"/>
          </p:cNvPicPr>
          <p:nvPr/>
        </p:nvPicPr>
        <p:blipFill rotWithShape="1">
          <a:blip r:embed="rId4"/>
          <a:srcRect b="28219"/>
          <a:stretch/>
        </p:blipFill>
        <p:spPr>
          <a:xfrm>
            <a:off x="2402344" y="2000528"/>
            <a:ext cx="2133170" cy="1307920"/>
          </a:xfrm>
          <a:prstGeom prst="flowChartPreparation">
            <a:avLst/>
          </a:prstGeom>
        </p:spPr>
      </p:pic>
      <p:sp>
        <p:nvSpPr>
          <p:cNvPr id="42" name="Rectangle 28">
            <a:extLst>
              <a:ext uri="{FF2B5EF4-FFF2-40B4-BE49-F238E27FC236}">
                <a16:creationId xmlns:a16="http://schemas.microsoft.com/office/drawing/2014/main" id="{E25F4C53-77B3-9F40-B593-C3A7AA7F61BE}"/>
              </a:ext>
            </a:extLst>
          </p:cNvPr>
          <p:cNvSpPr/>
          <p:nvPr/>
        </p:nvSpPr>
        <p:spPr>
          <a:xfrm>
            <a:off x="6192180" y="3336744"/>
            <a:ext cx="2484276"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Intuitive usage </a:t>
            </a:r>
            <a:endParaRPr lang="en-US" sz="1200" dirty="0"/>
          </a:p>
        </p:txBody>
      </p:sp>
      <p:cxnSp>
        <p:nvCxnSpPr>
          <p:cNvPr id="43" name="Straight Connector 60">
            <a:extLst>
              <a:ext uri="{FF2B5EF4-FFF2-40B4-BE49-F238E27FC236}">
                <a16:creationId xmlns:a16="http://schemas.microsoft.com/office/drawing/2014/main" id="{689DDDF9-7C92-4040-B202-5C9BC9BAC755}"/>
              </a:ext>
            </a:extLst>
          </p:cNvPr>
          <p:cNvCxnSpPr>
            <a:cxnSpLocks/>
          </p:cNvCxnSpPr>
          <p:nvPr/>
        </p:nvCxnSpPr>
        <p:spPr>
          <a:xfrm>
            <a:off x="2632485" y="3962171"/>
            <a:ext cx="477305" cy="2102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44" name="Rectangle 88">
            <a:extLst>
              <a:ext uri="{FF2B5EF4-FFF2-40B4-BE49-F238E27FC236}">
                <a16:creationId xmlns:a16="http://schemas.microsoft.com/office/drawing/2014/main" id="{145B4F6E-74B9-CB45-9D2D-876FD4DA6DCB}"/>
              </a:ext>
            </a:extLst>
          </p:cNvPr>
          <p:cNvSpPr/>
          <p:nvPr/>
        </p:nvSpPr>
        <p:spPr>
          <a:xfrm>
            <a:off x="2789150" y="4090986"/>
            <a:ext cx="1611709"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Large structured data</a:t>
            </a:r>
          </a:p>
        </p:txBody>
      </p:sp>
    </p:spTree>
    <p:extLst>
      <p:ext uri="{BB962C8B-B14F-4D97-AF65-F5344CB8AC3E}">
        <p14:creationId xmlns:p14="http://schemas.microsoft.com/office/powerpoint/2010/main" val="4151149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BA905-A7C1-6942-AD75-AC8815A72B90}"/>
              </a:ext>
            </a:extLst>
          </p:cNvPr>
          <p:cNvSpPr>
            <a:spLocks noGrp="1"/>
          </p:cNvSpPr>
          <p:nvPr>
            <p:ph type="title"/>
          </p:nvPr>
        </p:nvSpPr>
        <p:spPr/>
        <p:txBody>
          <a:bodyPr/>
          <a:lstStyle/>
          <a:p>
            <a:r>
              <a:rPr lang="en-US"/>
              <a:t>Technological implementation</a:t>
            </a:r>
          </a:p>
        </p:txBody>
      </p:sp>
      <p:pic>
        <p:nvPicPr>
          <p:cNvPr id="8" name="Grafik 7">
            <a:extLst>
              <a:ext uri="{FF2B5EF4-FFF2-40B4-BE49-F238E27FC236}">
                <a16:creationId xmlns:a16="http://schemas.microsoft.com/office/drawing/2014/main" id="{AFEE9C62-BD91-A846-BDC7-4D0D726AAB21}"/>
              </a:ext>
            </a:extLst>
          </p:cNvPr>
          <p:cNvPicPr>
            <a:picLocks noChangeAspect="1"/>
          </p:cNvPicPr>
          <p:nvPr/>
        </p:nvPicPr>
        <p:blipFill>
          <a:blip r:embed="rId2"/>
          <a:stretch>
            <a:fillRect/>
          </a:stretch>
        </p:blipFill>
        <p:spPr>
          <a:xfrm>
            <a:off x="2238714" y="1240888"/>
            <a:ext cx="1865619" cy="700020"/>
          </a:xfrm>
          <a:prstGeom prst="rect">
            <a:avLst/>
          </a:prstGeom>
        </p:spPr>
      </p:pic>
      <p:pic>
        <p:nvPicPr>
          <p:cNvPr id="6" name="Grafik 5">
            <a:extLst>
              <a:ext uri="{FF2B5EF4-FFF2-40B4-BE49-F238E27FC236}">
                <a16:creationId xmlns:a16="http://schemas.microsoft.com/office/drawing/2014/main" id="{E3B6E1CC-B814-284E-9B88-A74DFCEF7C50}"/>
              </a:ext>
            </a:extLst>
          </p:cNvPr>
          <p:cNvPicPr>
            <a:picLocks noChangeAspect="1"/>
          </p:cNvPicPr>
          <p:nvPr/>
        </p:nvPicPr>
        <p:blipFill>
          <a:blip r:embed="rId3"/>
          <a:stretch>
            <a:fillRect/>
          </a:stretch>
        </p:blipFill>
        <p:spPr>
          <a:xfrm>
            <a:off x="1924314" y="1324002"/>
            <a:ext cx="2016316" cy="716436"/>
          </a:xfrm>
          <a:prstGeom prst="rect">
            <a:avLst/>
          </a:prstGeom>
          <a:ln>
            <a:solidFill>
              <a:schemeClr val="bg1">
                <a:lumMod val="50000"/>
              </a:schemeClr>
            </a:solidFill>
          </a:ln>
        </p:spPr>
      </p:pic>
      <p:pic>
        <p:nvPicPr>
          <p:cNvPr id="5" name="Grafik 4">
            <a:extLst>
              <a:ext uri="{FF2B5EF4-FFF2-40B4-BE49-F238E27FC236}">
                <a16:creationId xmlns:a16="http://schemas.microsoft.com/office/drawing/2014/main" id="{2344A722-E410-314B-BC61-C8D078EA943F}"/>
              </a:ext>
            </a:extLst>
          </p:cNvPr>
          <p:cNvPicPr>
            <a:picLocks noChangeAspect="1"/>
          </p:cNvPicPr>
          <p:nvPr/>
        </p:nvPicPr>
        <p:blipFill>
          <a:blip r:embed="rId3"/>
          <a:stretch>
            <a:fillRect/>
          </a:stretch>
        </p:blipFill>
        <p:spPr>
          <a:xfrm>
            <a:off x="1812107" y="1400046"/>
            <a:ext cx="2016316" cy="716436"/>
          </a:xfrm>
          <a:prstGeom prst="rect">
            <a:avLst/>
          </a:prstGeom>
          <a:ln>
            <a:solidFill>
              <a:schemeClr val="bg1">
                <a:lumMod val="50000"/>
              </a:schemeClr>
            </a:solidFill>
          </a:ln>
        </p:spPr>
      </p:pic>
      <p:sp>
        <p:nvSpPr>
          <p:cNvPr id="9" name="Pfeil nach rechts 8">
            <a:extLst>
              <a:ext uri="{FF2B5EF4-FFF2-40B4-BE49-F238E27FC236}">
                <a16:creationId xmlns:a16="http://schemas.microsoft.com/office/drawing/2014/main" id="{6602C26D-2B0B-AC4F-A525-95E4112D1441}"/>
              </a:ext>
            </a:extLst>
          </p:cNvPr>
          <p:cNvSpPr/>
          <p:nvPr/>
        </p:nvSpPr>
        <p:spPr>
          <a:xfrm rot="5400000">
            <a:off x="1979719" y="2225646"/>
            <a:ext cx="372276" cy="270452"/>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3" name="Gruppieren 42">
            <a:extLst>
              <a:ext uri="{FF2B5EF4-FFF2-40B4-BE49-F238E27FC236}">
                <a16:creationId xmlns:a16="http://schemas.microsoft.com/office/drawing/2014/main" id="{1AFB748B-2E68-2341-B0D0-4F73B67D00AD}"/>
              </a:ext>
            </a:extLst>
          </p:cNvPr>
          <p:cNvGrpSpPr/>
          <p:nvPr/>
        </p:nvGrpSpPr>
        <p:grpSpPr>
          <a:xfrm>
            <a:off x="1770405" y="2637981"/>
            <a:ext cx="1038955" cy="792000"/>
            <a:chOff x="1430268" y="2447068"/>
            <a:chExt cx="1038955" cy="792000"/>
          </a:xfrm>
        </p:grpSpPr>
        <p:sp>
          <p:nvSpPr>
            <p:cNvPr id="10" name="Oval 9">
              <a:extLst>
                <a:ext uri="{FF2B5EF4-FFF2-40B4-BE49-F238E27FC236}">
                  <a16:creationId xmlns:a16="http://schemas.microsoft.com/office/drawing/2014/main" id="{4EF3DEC4-3CA0-9342-9A9A-4943BA04F8BF}"/>
                </a:ext>
              </a:extLst>
            </p:cNvPr>
            <p:cNvSpPr/>
            <p:nvPr/>
          </p:nvSpPr>
          <p:spPr>
            <a:xfrm>
              <a:off x="1430268" y="2447068"/>
              <a:ext cx="792000" cy="792000"/>
            </a:xfrm>
            <a:prstGeom prst="ellipse">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11" name="Textfeld 10">
              <a:extLst>
                <a:ext uri="{FF2B5EF4-FFF2-40B4-BE49-F238E27FC236}">
                  <a16:creationId xmlns:a16="http://schemas.microsoft.com/office/drawing/2014/main" id="{F624C116-553F-1544-9B54-D43BF4C47169}"/>
                </a:ext>
              </a:extLst>
            </p:cNvPr>
            <p:cNvSpPr txBox="1"/>
            <p:nvPr/>
          </p:nvSpPr>
          <p:spPr>
            <a:xfrm>
              <a:off x="1615113" y="2957500"/>
              <a:ext cx="854110" cy="276999"/>
            </a:xfrm>
            <a:prstGeom prst="rect">
              <a:avLst/>
            </a:prstGeom>
            <a:noFill/>
          </p:spPr>
          <p:txBody>
            <a:bodyPr wrap="square" rtlCol="0">
              <a:spAutoFit/>
            </a:bodyPr>
            <a:lstStyle/>
            <a:p>
              <a:r>
                <a:rPr lang="de-DE" sz="1200" dirty="0">
                  <a:latin typeface="Helvetica Neue" panose="02000503000000020004" pitchFamily="2" charset="0"/>
                  <a:ea typeface="Helvetica Neue" panose="02000503000000020004" pitchFamily="2" charset="0"/>
                  <a:cs typeface="Helvetica Neue" panose="02000503000000020004" pitchFamily="2" charset="0"/>
                </a:rPr>
                <a:t>NLP</a:t>
              </a:r>
            </a:p>
          </p:txBody>
        </p:sp>
        <p:grpSp>
          <p:nvGrpSpPr>
            <p:cNvPr id="12" name="Group 25">
              <a:extLst>
                <a:ext uri="{FF2B5EF4-FFF2-40B4-BE49-F238E27FC236}">
                  <a16:creationId xmlns:a16="http://schemas.microsoft.com/office/drawing/2014/main" id="{41271E0C-7FD2-4F4B-8EDE-105024FE73AC}"/>
                </a:ext>
              </a:extLst>
            </p:cNvPr>
            <p:cNvGrpSpPr>
              <a:grpSpLocks noChangeAspect="1"/>
            </p:cNvGrpSpPr>
            <p:nvPr/>
          </p:nvGrpSpPr>
          <p:grpSpPr bwMode="auto">
            <a:xfrm>
              <a:off x="1667371" y="2541375"/>
              <a:ext cx="317794" cy="359436"/>
              <a:chOff x="3469" y="755"/>
              <a:chExt cx="580" cy="656"/>
            </a:xfrm>
          </p:grpSpPr>
          <p:sp>
            <p:nvSpPr>
              <p:cNvPr id="13" name="AutoShape 24">
                <a:extLst>
                  <a:ext uri="{FF2B5EF4-FFF2-40B4-BE49-F238E27FC236}">
                    <a16:creationId xmlns:a16="http://schemas.microsoft.com/office/drawing/2014/main" id="{F1757CFA-FBA1-0C4F-9F11-1D427FFB047B}"/>
                  </a:ext>
                </a:extLst>
              </p:cNvPr>
              <p:cNvSpPr>
                <a:spLocks noChangeAspect="1" noChangeArrowheads="1" noTextEdit="1"/>
              </p:cNvSpPr>
              <p:nvPr/>
            </p:nvSpPr>
            <p:spPr bwMode="auto">
              <a:xfrm>
                <a:off x="3469" y="755"/>
                <a:ext cx="580"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6">
                <a:extLst>
                  <a:ext uri="{FF2B5EF4-FFF2-40B4-BE49-F238E27FC236}">
                    <a16:creationId xmlns:a16="http://schemas.microsoft.com/office/drawing/2014/main" id="{42EB36EC-9C68-5747-A350-70F14385FE42}"/>
                  </a:ext>
                </a:extLst>
              </p:cNvPr>
              <p:cNvSpPr>
                <a:spLocks noEditPoints="1"/>
              </p:cNvSpPr>
              <p:nvPr/>
            </p:nvSpPr>
            <p:spPr bwMode="auto">
              <a:xfrm>
                <a:off x="3469" y="755"/>
                <a:ext cx="578" cy="656"/>
              </a:xfrm>
              <a:custGeom>
                <a:avLst/>
                <a:gdLst>
                  <a:gd name="T0" fmla="*/ 524 w 578"/>
                  <a:gd name="T1" fmla="*/ 172 h 656"/>
                  <a:gd name="T2" fmla="*/ 498 w 578"/>
                  <a:gd name="T3" fmla="*/ 122 h 656"/>
                  <a:gd name="T4" fmla="*/ 460 w 578"/>
                  <a:gd name="T5" fmla="*/ 78 h 656"/>
                  <a:gd name="T6" fmla="*/ 432 w 578"/>
                  <a:gd name="T7" fmla="*/ 52 h 656"/>
                  <a:gd name="T8" fmla="*/ 376 w 578"/>
                  <a:gd name="T9" fmla="*/ 20 h 656"/>
                  <a:gd name="T10" fmla="*/ 302 w 578"/>
                  <a:gd name="T11" fmla="*/ 2 h 656"/>
                  <a:gd name="T12" fmla="*/ 248 w 578"/>
                  <a:gd name="T13" fmla="*/ 2 h 656"/>
                  <a:gd name="T14" fmla="*/ 172 w 578"/>
                  <a:gd name="T15" fmla="*/ 20 h 656"/>
                  <a:gd name="T16" fmla="*/ 104 w 578"/>
                  <a:gd name="T17" fmla="*/ 60 h 656"/>
                  <a:gd name="T18" fmla="*/ 66 w 578"/>
                  <a:gd name="T19" fmla="*/ 96 h 656"/>
                  <a:gd name="T20" fmla="*/ 22 w 578"/>
                  <a:gd name="T21" fmla="*/ 160 h 656"/>
                  <a:gd name="T22" fmla="*/ 2 w 578"/>
                  <a:gd name="T23" fmla="*/ 232 h 656"/>
                  <a:gd name="T24" fmla="*/ 2 w 578"/>
                  <a:gd name="T25" fmla="*/ 278 h 656"/>
                  <a:gd name="T26" fmla="*/ 14 w 578"/>
                  <a:gd name="T27" fmla="*/ 344 h 656"/>
                  <a:gd name="T28" fmla="*/ 42 w 578"/>
                  <a:gd name="T29" fmla="*/ 408 h 656"/>
                  <a:gd name="T30" fmla="*/ 70 w 578"/>
                  <a:gd name="T31" fmla="*/ 448 h 656"/>
                  <a:gd name="T32" fmla="*/ 104 w 578"/>
                  <a:gd name="T33" fmla="*/ 596 h 656"/>
                  <a:gd name="T34" fmla="*/ 108 w 578"/>
                  <a:gd name="T35" fmla="*/ 608 h 656"/>
                  <a:gd name="T36" fmla="*/ 354 w 578"/>
                  <a:gd name="T37" fmla="*/ 656 h 656"/>
                  <a:gd name="T38" fmla="*/ 358 w 578"/>
                  <a:gd name="T39" fmla="*/ 656 h 656"/>
                  <a:gd name="T40" fmla="*/ 370 w 578"/>
                  <a:gd name="T41" fmla="*/ 652 h 656"/>
                  <a:gd name="T42" fmla="*/ 378 w 578"/>
                  <a:gd name="T43" fmla="*/ 536 h 656"/>
                  <a:gd name="T44" fmla="*/ 502 w 578"/>
                  <a:gd name="T45" fmla="*/ 528 h 656"/>
                  <a:gd name="T46" fmla="*/ 514 w 578"/>
                  <a:gd name="T47" fmla="*/ 510 h 656"/>
                  <a:gd name="T48" fmla="*/ 560 w 578"/>
                  <a:gd name="T49" fmla="*/ 382 h 656"/>
                  <a:gd name="T50" fmla="*/ 576 w 578"/>
                  <a:gd name="T51" fmla="*/ 374 h 656"/>
                  <a:gd name="T52" fmla="*/ 578 w 578"/>
                  <a:gd name="T53" fmla="*/ 356 h 656"/>
                  <a:gd name="T54" fmla="*/ 376 w 578"/>
                  <a:gd name="T55" fmla="*/ 208 h 656"/>
                  <a:gd name="T56" fmla="*/ 334 w 578"/>
                  <a:gd name="T57" fmla="*/ 258 h 656"/>
                  <a:gd name="T58" fmla="*/ 216 w 578"/>
                  <a:gd name="T59" fmla="*/ 394 h 656"/>
                  <a:gd name="T60" fmla="*/ 208 w 578"/>
                  <a:gd name="T61" fmla="*/ 398 h 656"/>
                  <a:gd name="T62" fmla="*/ 202 w 578"/>
                  <a:gd name="T63" fmla="*/ 396 h 656"/>
                  <a:gd name="T64" fmla="*/ 200 w 578"/>
                  <a:gd name="T65" fmla="*/ 384 h 656"/>
                  <a:gd name="T66" fmla="*/ 244 w 578"/>
                  <a:gd name="T67" fmla="*/ 308 h 656"/>
                  <a:gd name="T68" fmla="*/ 278 w 578"/>
                  <a:gd name="T69" fmla="*/ 244 h 656"/>
                  <a:gd name="T70" fmla="*/ 204 w 578"/>
                  <a:gd name="T71" fmla="*/ 242 h 656"/>
                  <a:gd name="T72" fmla="*/ 198 w 578"/>
                  <a:gd name="T73" fmla="*/ 240 h 656"/>
                  <a:gd name="T74" fmla="*/ 190 w 578"/>
                  <a:gd name="T75" fmla="*/ 232 h 656"/>
                  <a:gd name="T76" fmla="*/ 246 w 578"/>
                  <a:gd name="T77" fmla="*/ 132 h 656"/>
                  <a:gd name="T78" fmla="*/ 270 w 578"/>
                  <a:gd name="T79" fmla="*/ 88 h 656"/>
                  <a:gd name="T80" fmla="*/ 280 w 578"/>
                  <a:gd name="T81" fmla="*/ 80 h 656"/>
                  <a:gd name="T82" fmla="*/ 314 w 578"/>
                  <a:gd name="T83" fmla="*/ 90 h 656"/>
                  <a:gd name="T84" fmla="*/ 342 w 578"/>
                  <a:gd name="T85" fmla="*/ 98 h 656"/>
                  <a:gd name="T86" fmla="*/ 350 w 578"/>
                  <a:gd name="T87" fmla="*/ 108 h 656"/>
                  <a:gd name="T88" fmla="*/ 296 w 578"/>
                  <a:gd name="T89" fmla="*/ 184 h 656"/>
                  <a:gd name="T90" fmla="*/ 292 w 578"/>
                  <a:gd name="T91" fmla="*/ 190 h 656"/>
                  <a:gd name="T92" fmla="*/ 298 w 578"/>
                  <a:gd name="T93" fmla="*/ 190 h 656"/>
                  <a:gd name="T94" fmla="*/ 366 w 578"/>
                  <a:gd name="T95" fmla="*/ 192 h 656"/>
                  <a:gd name="T96" fmla="*/ 376 w 578"/>
                  <a:gd name="T97" fmla="*/ 194 h 656"/>
                  <a:gd name="T98" fmla="*/ 380 w 578"/>
                  <a:gd name="T99" fmla="*/ 204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8" h="656">
                    <a:moveTo>
                      <a:pt x="530" y="190"/>
                    </a:moveTo>
                    <a:lnTo>
                      <a:pt x="530" y="190"/>
                    </a:lnTo>
                    <a:lnTo>
                      <a:pt x="524" y="172"/>
                    </a:lnTo>
                    <a:lnTo>
                      <a:pt x="516" y="156"/>
                    </a:lnTo>
                    <a:lnTo>
                      <a:pt x="508" y="140"/>
                    </a:lnTo>
                    <a:lnTo>
                      <a:pt x="498" y="122"/>
                    </a:lnTo>
                    <a:lnTo>
                      <a:pt x="486" y="108"/>
                    </a:lnTo>
                    <a:lnTo>
                      <a:pt x="474" y="92"/>
                    </a:lnTo>
                    <a:lnTo>
                      <a:pt x="460" y="78"/>
                    </a:lnTo>
                    <a:lnTo>
                      <a:pt x="446" y="64"/>
                    </a:lnTo>
                    <a:lnTo>
                      <a:pt x="446" y="64"/>
                    </a:lnTo>
                    <a:lnTo>
                      <a:pt x="432" y="52"/>
                    </a:lnTo>
                    <a:lnTo>
                      <a:pt x="414" y="42"/>
                    </a:lnTo>
                    <a:lnTo>
                      <a:pt x="396" y="30"/>
                    </a:lnTo>
                    <a:lnTo>
                      <a:pt x="376" y="20"/>
                    </a:lnTo>
                    <a:lnTo>
                      <a:pt x="354" y="12"/>
                    </a:lnTo>
                    <a:lnTo>
                      <a:pt x="328" y="6"/>
                    </a:lnTo>
                    <a:lnTo>
                      <a:pt x="302" y="2"/>
                    </a:lnTo>
                    <a:lnTo>
                      <a:pt x="272" y="0"/>
                    </a:lnTo>
                    <a:lnTo>
                      <a:pt x="272" y="0"/>
                    </a:lnTo>
                    <a:lnTo>
                      <a:pt x="248" y="2"/>
                    </a:lnTo>
                    <a:lnTo>
                      <a:pt x="222" y="4"/>
                    </a:lnTo>
                    <a:lnTo>
                      <a:pt x="198" y="12"/>
                    </a:lnTo>
                    <a:lnTo>
                      <a:pt x="172" y="20"/>
                    </a:lnTo>
                    <a:lnTo>
                      <a:pt x="150" y="30"/>
                    </a:lnTo>
                    <a:lnTo>
                      <a:pt x="126" y="44"/>
                    </a:lnTo>
                    <a:lnTo>
                      <a:pt x="104" y="60"/>
                    </a:lnTo>
                    <a:lnTo>
                      <a:pt x="84" y="76"/>
                    </a:lnTo>
                    <a:lnTo>
                      <a:pt x="84" y="76"/>
                    </a:lnTo>
                    <a:lnTo>
                      <a:pt x="66" y="96"/>
                    </a:lnTo>
                    <a:lnTo>
                      <a:pt x="48" y="116"/>
                    </a:lnTo>
                    <a:lnTo>
                      <a:pt x="34" y="138"/>
                    </a:lnTo>
                    <a:lnTo>
                      <a:pt x="22" y="160"/>
                    </a:lnTo>
                    <a:lnTo>
                      <a:pt x="12" y="184"/>
                    </a:lnTo>
                    <a:lnTo>
                      <a:pt x="6" y="208"/>
                    </a:lnTo>
                    <a:lnTo>
                      <a:pt x="2" y="232"/>
                    </a:lnTo>
                    <a:lnTo>
                      <a:pt x="0" y="256"/>
                    </a:lnTo>
                    <a:lnTo>
                      <a:pt x="0" y="256"/>
                    </a:lnTo>
                    <a:lnTo>
                      <a:pt x="2" y="278"/>
                    </a:lnTo>
                    <a:lnTo>
                      <a:pt x="4" y="300"/>
                    </a:lnTo>
                    <a:lnTo>
                      <a:pt x="8" y="324"/>
                    </a:lnTo>
                    <a:lnTo>
                      <a:pt x="14" y="344"/>
                    </a:lnTo>
                    <a:lnTo>
                      <a:pt x="22" y="366"/>
                    </a:lnTo>
                    <a:lnTo>
                      <a:pt x="32" y="388"/>
                    </a:lnTo>
                    <a:lnTo>
                      <a:pt x="42" y="408"/>
                    </a:lnTo>
                    <a:lnTo>
                      <a:pt x="56" y="428"/>
                    </a:lnTo>
                    <a:lnTo>
                      <a:pt x="56" y="428"/>
                    </a:lnTo>
                    <a:lnTo>
                      <a:pt x="70" y="448"/>
                    </a:lnTo>
                    <a:lnTo>
                      <a:pt x="82" y="464"/>
                    </a:lnTo>
                    <a:lnTo>
                      <a:pt x="104" y="484"/>
                    </a:lnTo>
                    <a:lnTo>
                      <a:pt x="104" y="596"/>
                    </a:lnTo>
                    <a:lnTo>
                      <a:pt x="104" y="596"/>
                    </a:lnTo>
                    <a:lnTo>
                      <a:pt x="104" y="602"/>
                    </a:lnTo>
                    <a:lnTo>
                      <a:pt x="108" y="608"/>
                    </a:lnTo>
                    <a:lnTo>
                      <a:pt x="114" y="612"/>
                    </a:lnTo>
                    <a:lnTo>
                      <a:pt x="120" y="616"/>
                    </a:lnTo>
                    <a:lnTo>
                      <a:pt x="354" y="656"/>
                    </a:lnTo>
                    <a:lnTo>
                      <a:pt x="354" y="656"/>
                    </a:lnTo>
                    <a:lnTo>
                      <a:pt x="358" y="656"/>
                    </a:lnTo>
                    <a:lnTo>
                      <a:pt x="358" y="656"/>
                    </a:lnTo>
                    <a:lnTo>
                      <a:pt x="364" y="656"/>
                    </a:lnTo>
                    <a:lnTo>
                      <a:pt x="370" y="652"/>
                    </a:lnTo>
                    <a:lnTo>
                      <a:pt x="370" y="652"/>
                    </a:lnTo>
                    <a:lnTo>
                      <a:pt x="376" y="644"/>
                    </a:lnTo>
                    <a:lnTo>
                      <a:pt x="378" y="636"/>
                    </a:lnTo>
                    <a:lnTo>
                      <a:pt x="378" y="536"/>
                    </a:lnTo>
                    <a:lnTo>
                      <a:pt x="496" y="530"/>
                    </a:lnTo>
                    <a:lnTo>
                      <a:pt x="496" y="530"/>
                    </a:lnTo>
                    <a:lnTo>
                      <a:pt x="502" y="528"/>
                    </a:lnTo>
                    <a:lnTo>
                      <a:pt x="508" y="524"/>
                    </a:lnTo>
                    <a:lnTo>
                      <a:pt x="512" y="518"/>
                    </a:lnTo>
                    <a:lnTo>
                      <a:pt x="514" y="510"/>
                    </a:lnTo>
                    <a:lnTo>
                      <a:pt x="512" y="382"/>
                    </a:lnTo>
                    <a:lnTo>
                      <a:pt x="560" y="382"/>
                    </a:lnTo>
                    <a:lnTo>
                      <a:pt x="560" y="382"/>
                    </a:lnTo>
                    <a:lnTo>
                      <a:pt x="568" y="378"/>
                    </a:lnTo>
                    <a:lnTo>
                      <a:pt x="576" y="374"/>
                    </a:lnTo>
                    <a:lnTo>
                      <a:pt x="576" y="374"/>
                    </a:lnTo>
                    <a:lnTo>
                      <a:pt x="578" y="364"/>
                    </a:lnTo>
                    <a:lnTo>
                      <a:pt x="578" y="356"/>
                    </a:lnTo>
                    <a:lnTo>
                      <a:pt x="578" y="356"/>
                    </a:lnTo>
                    <a:lnTo>
                      <a:pt x="530" y="190"/>
                    </a:lnTo>
                    <a:lnTo>
                      <a:pt x="530" y="190"/>
                    </a:lnTo>
                    <a:close/>
                    <a:moveTo>
                      <a:pt x="376" y="208"/>
                    </a:moveTo>
                    <a:lnTo>
                      <a:pt x="376" y="208"/>
                    </a:lnTo>
                    <a:lnTo>
                      <a:pt x="334" y="258"/>
                    </a:lnTo>
                    <a:lnTo>
                      <a:pt x="334" y="258"/>
                    </a:lnTo>
                    <a:lnTo>
                      <a:pt x="218" y="390"/>
                    </a:lnTo>
                    <a:lnTo>
                      <a:pt x="218" y="390"/>
                    </a:lnTo>
                    <a:lnTo>
                      <a:pt x="216" y="394"/>
                    </a:lnTo>
                    <a:lnTo>
                      <a:pt x="216" y="394"/>
                    </a:lnTo>
                    <a:lnTo>
                      <a:pt x="212" y="396"/>
                    </a:lnTo>
                    <a:lnTo>
                      <a:pt x="208" y="398"/>
                    </a:lnTo>
                    <a:lnTo>
                      <a:pt x="204" y="398"/>
                    </a:lnTo>
                    <a:lnTo>
                      <a:pt x="202" y="396"/>
                    </a:lnTo>
                    <a:lnTo>
                      <a:pt x="202" y="396"/>
                    </a:lnTo>
                    <a:lnTo>
                      <a:pt x="200" y="394"/>
                    </a:lnTo>
                    <a:lnTo>
                      <a:pt x="198" y="390"/>
                    </a:lnTo>
                    <a:lnTo>
                      <a:pt x="200" y="384"/>
                    </a:lnTo>
                    <a:lnTo>
                      <a:pt x="200" y="384"/>
                    </a:lnTo>
                    <a:lnTo>
                      <a:pt x="244" y="308"/>
                    </a:lnTo>
                    <a:lnTo>
                      <a:pt x="244" y="308"/>
                    </a:lnTo>
                    <a:lnTo>
                      <a:pt x="278" y="248"/>
                    </a:lnTo>
                    <a:lnTo>
                      <a:pt x="278" y="248"/>
                    </a:lnTo>
                    <a:lnTo>
                      <a:pt x="278" y="244"/>
                    </a:lnTo>
                    <a:lnTo>
                      <a:pt x="274" y="244"/>
                    </a:lnTo>
                    <a:lnTo>
                      <a:pt x="274" y="244"/>
                    </a:lnTo>
                    <a:lnTo>
                      <a:pt x="204" y="242"/>
                    </a:lnTo>
                    <a:lnTo>
                      <a:pt x="204" y="242"/>
                    </a:lnTo>
                    <a:lnTo>
                      <a:pt x="198" y="240"/>
                    </a:lnTo>
                    <a:lnTo>
                      <a:pt x="198" y="240"/>
                    </a:lnTo>
                    <a:lnTo>
                      <a:pt x="194" y="240"/>
                    </a:lnTo>
                    <a:lnTo>
                      <a:pt x="190" y="236"/>
                    </a:lnTo>
                    <a:lnTo>
                      <a:pt x="190" y="232"/>
                    </a:lnTo>
                    <a:lnTo>
                      <a:pt x="192" y="226"/>
                    </a:lnTo>
                    <a:lnTo>
                      <a:pt x="192" y="226"/>
                    </a:lnTo>
                    <a:lnTo>
                      <a:pt x="246" y="132"/>
                    </a:lnTo>
                    <a:lnTo>
                      <a:pt x="246" y="132"/>
                    </a:lnTo>
                    <a:lnTo>
                      <a:pt x="270" y="88"/>
                    </a:lnTo>
                    <a:lnTo>
                      <a:pt x="270" y="88"/>
                    </a:lnTo>
                    <a:lnTo>
                      <a:pt x="274" y="84"/>
                    </a:lnTo>
                    <a:lnTo>
                      <a:pt x="276" y="82"/>
                    </a:lnTo>
                    <a:lnTo>
                      <a:pt x="280" y="80"/>
                    </a:lnTo>
                    <a:lnTo>
                      <a:pt x="284" y="82"/>
                    </a:lnTo>
                    <a:lnTo>
                      <a:pt x="284" y="82"/>
                    </a:lnTo>
                    <a:lnTo>
                      <a:pt x="314" y="90"/>
                    </a:lnTo>
                    <a:lnTo>
                      <a:pt x="314" y="90"/>
                    </a:lnTo>
                    <a:lnTo>
                      <a:pt x="342" y="98"/>
                    </a:lnTo>
                    <a:lnTo>
                      <a:pt x="342" y="98"/>
                    </a:lnTo>
                    <a:lnTo>
                      <a:pt x="348" y="100"/>
                    </a:lnTo>
                    <a:lnTo>
                      <a:pt x="350" y="104"/>
                    </a:lnTo>
                    <a:lnTo>
                      <a:pt x="350" y="108"/>
                    </a:lnTo>
                    <a:lnTo>
                      <a:pt x="348" y="114"/>
                    </a:lnTo>
                    <a:lnTo>
                      <a:pt x="348" y="114"/>
                    </a:lnTo>
                    <a:lnTo>
                      <a:pt x="296" y="184"/>
                    </a:lnTo>
                    <a:lnTo>
                      <a:pt x="296" y="184"/>
                    </a:lnTo>
                    <a:lnTo>
                      <a:pt x="294" y="186"/>
                    </a:lnTo>
                    <a:lnTo>
                      <a:pt x="292" y="190"/>
                    </a:lnTo>
                    <a:lnTo>
                      <a:pt x="292" y="190"/>
                    </a:lnTo>
                    <a:lnTo>
                      <a:pt x="296" y="190"/>
                    </a:lnTo>
                    <a:lnTo>
                      <a:pt x="298" y="190"/>
                    </a:lnTo>
                    <a:lnTo>
                      <a:pt x="298" y="190"/>
                    </a:lnTo>
                    <a:lnTo>
                      <a:pt x="366" y="192"/>
                    </a:lnTo>
                    <a:lnTo>
                      <a:pt x="366" y="192"/>
                    </a:lnTo>
                    <a:lnTo>
                      <a:pt x="370" y="192"/>
                    </a:lnTo>
                    <a:lnTo>
                      <a:pt x="370" y="192"/>
                    </a:lnTo>
                    <a:lnTo>
                      <a:pt x="376" y="194"/>
                    </a:lnTo>
                    <a:lnTo>
                      <a:pt x="380" y="198"/>
                    </a:lnTo>
                    <a:lnTo>
                      <a:pt x="380" y="198"/>
                    </a:lnTo>
                    <a:lnTo>
                      <a:pt x="380" y="204"/>
                    </a:lnTo>
                    <a:lnTo>
                      <a:pt x="376" y="208"/>
                    </a:lnTo>
                    <a:lnTo>
                      <a:pt x="376" y="20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15" name="Pfeil nach rechts 14">
            <a:extLst>
              <a:ext uri="{FF2B5EF4-FFF2-40B4-BE49-F238E27FC236}">
                <a16:creationId xmlns:a16="http://schemas.microsoft.com/office/drawing/2014/main" id="{CCBA56CA-17CF-A640-9A18-338DB819C1EE}"/>
              </a:ext>
            </a:extLst>
          </p:cNvPr>
          <p:cNvSpPr/>
          <p:nvPr/>
        </p:nvSpPr>
        <p:spPr>
          <a:xfrm rot="7498342">
            <a:off x="1548052" y="3494145"/>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28" name="Pfeil nach rechts 27">
            <a:extLst>
              <a:ext uri="{FF2B5EF4-FFF2-40B4-BE49-F238E27FC236}">
                <a16:creationId xmlns:a16="http://schemas.microsoft.com/office/drawing/2014/main" id="{EC0E2FAA-5B1E-1C44-898B-68363ADF0E01}"/>
              </a:ext>
            </a:extLst>
          </p:cNvPr>
          <p:cNvSpPr/>
          <p:nvPr/>
        </p:nvSpPr>
        <p:spPr>
          <a:xfrm rot="4929313">
            <a:off x="2064400" y="3575502"/>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5" name="Gruppieren 44">
            <a:extLst>
              <a:ext uri="{FF2B5EF4-FFF2-40B4-BE49-F238E27FC236}">
                <a16:creationId xmlns:a16="http://schemas.microsoft.com/office/drawing/2014/main" id="{4024D1DF-B941-634E-B126-851F81B6EEAF}"/>
              </a:ext>
            </a:extLst>
          </p:cNvPr>
          <p:cNvGrpSpPr/>
          <p:nvPr/>
        </p:nvGrpSpPr>
        <p:grpSpPr>
          <a:xfrm>
            <a:off x="3284850" y="4107295"/>
            <a:ext cx="1012524" cy="756000"/>
            <a:chOff x="3672781" y="3750104"/>
            <a:chExt cx="1012524" cy="756000"/>
          </a:xfrm>
        </p:grpSpPr>
        <p:sp>
          <p:nvSpPr>
            <p:cNvPr id="29" name="Oval 28">
              <a:extLst>
                <a:ext uri="{FF2B5EF4-FFF2-40B4-BE49-F238E27FC236}">
                  <a16:creationId xmlns:a16="http://schemas.microsoft.com/office/drawing/2014/main" id="{A941319A-4251-FF43-BE71-480B29B096F1}"/>
                </a:ext>
              </a:extLst>
            </p:cNvPr>
            <p:cNvSpPr/>
            <p:nvPr/>
          </p:nvSpPr>
          <p:spPr>
            <a:xfrm>
              <a:off x="3672781" y="3750104"/>
              <a:ext cx="756000" cy="756000"/>
            </a:xfrm>
            <a:prstGeom prst="ellipse">
              <a:avLst/>
            </a:prstGeom>
            <a:noFill/>
            <a:ln w="25400">
              <a:solidFill>
                <a:schemeClr val="accent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0" name="Textfeld 29">
              <a:extLst>
                <a:ext uri="{FF2B5EF4-FFF2-40B4-BE49-F238E27FC236}">
                  <a16:creationId xmlns:a16="http://schemas.microsoft.com/office/drawing/2014/main" id="{08F4D8D3-EC13-1C40-8A25-C5C9DD6E1D42}"/>
                </a:ext>
              </a:extLst>
            </p:cNvPr>
            <p:cNvSpPr txBox="1"/>
            <p:nvPr/>
          </p:nvSpPr>
          <p:spPr>
            <a:xfrm>
              <a:off x="3831195" y="421510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Type</a:t>
              </a:r>
            </a:p>
          </p:txBody>
        </p:sp>
        <p:pic>
          <p:nvPicPr>
            <p:cNvPr id="31" name="Grafik 30">
              <a:extLst>
                <a:ext uri="{FF2B5EF4-FFF2-40B4-BE49-F238E27FC236}">
                  <a16:creationId xmlns:a16="http://schemas.microsoft.com/office/drawing/2014/main" id="{05931CE0-E4A1-1B4F-9D9B-DA71F7AF82BB}"/>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a14:imgEffect>
                        <a14:saturation sat="0"/>
                      </a14:imgEffect>
                    </a14:imgLayer>
                  </a14:imgProps>
                </a:ext>
              </a:extLst>
            </a:blip>
            <a:stretch>
              <a:fillRect/>
            </a:stretch>
          </p:blipFill>
          <p:spPr>
            <a:xfrm>
              <a:off x="3824087" y="3805899"/>
              <a:ext cx="460076" cy="345057"/>
            </a:xfrm>
            <a:prstGeom prst="rect">
              <a:avLst/>
            </a:prstGeom>
          </p:spPr>
        </p:pic>
      </p:grpSp>
      <p:sp>
        <p:nvSpPr>
          <p:cNvPr id="32" name="Pfeil nach rechts 31">
            <a:extLst>
              <a:ext uri="{FF2B5EF4-FFF2-40B4-BE49-F238E27FC236}">
                <a16:creationId xmlns:a16="http://schemas.microsoft.com/office/drawing/2014/main" id="{402E3164-95EF-9C4E-A2DB-36A976F9BD1A}"/>
              </a:ext>
            </a:extLst>
          </p:cNvPr>
          <p:cNvSpPr/>
          <p:nvPr/>
        </p:nvSpPr>
        <p:spPr>
          <a:xfrm rot="8925586">
            <a:off x="1206119" y="3161432"/>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4" name="Gruppieren 43">
            <a:extLst>
              <a:ext uri="{FF2B5EF4-FFF2-40B4-BE49-F238E27FC236}">
                <a16:creationId xmlns:a16="http://schemas.microsoft.com/office/drawing/2014/main" id="{621C5A4A-7643-A74E-ACFB-9B485FF960E5}"/>
              </a:ext>
            </a:extLst>
          </p:cNvPr>
          <p:cNvGrpSpPr/>
          <p:nvPr/>
        </p:nvGrpSpPr>
        <p:grpSpPr>
          <a:xfrm>
            <a:off x="346266" y="3081013"/>
            <a:ext cx="1005717" cy="792000"/>
            <a:chOff x="308740" y="3296637"/>
            <a:chExt cx="1005717" cy="792000"/>
          </a:xfrm>
        </p:grpSpPr>
        <p:grpSp>
          <p:nvGrpSpPr>
            <p:cNvPr id="36" name="Gruppieren 35">
              <a:extLst>
                <a:ext uri="{FF2B5EF4-FFF2-40B4-BE49-F238E27FC236}">
                  <a16:creationId xmlns:a16="http://schemas.microsoft.com/office/drawing/2014/main" id="{FF66FB59-9D66-2943-8088-B1169EAA28ED}"/>
                </a:ext>
              </a:extLst>
            </p:cNvPr>
            <p:cNvGrpSpPr/>
            <p:nvPr/>
          </p:nvGrpSpPr>
          <p:grpSpPr>
            <a:xfrm>
              <a:off x="308740" y="3296637"/>
              <a:ext cx="1005717" cy="792000"/>
              <a:chOff x="308740" y="3296637"/>
              <a:chExt cx="1005717" cy="792000"/>
            </a:xfrm>
          </p:grpSpPr>
          <p:sp>
            <p:nvSpPr>
              <p:cNvPr id="33" name="Oval 32">
                <a:extLst>
                  <a:ext uri="{FF2B5EF4-FFF2-40B4-BE49-F238E27FC236}">
                    <a16:creationId xmlns:a16="http://schemas.microsoft.com/office/drawing/2014/main" id="{3D8F6F88-847C-2440-BCF5-34590D917D05}"/>
                  </a:ext>
                </a:extLst>
              </p:cNvPr>
              <p:cNvSpPr/>
              <p:nvPr/>
            </p:nvSpPr>
            <p:spPr>
              <a:xfrm>
                <a:off x="308740" y="3296637"/>
                <a:ext cx="792000" cy="792000"/>
              </a:xfrm>
              <a:prstGeom prst="ellipse">
                <a:avLst/>
              </a:prstGeom>
              <a:noFill/>
              <a:ln w="2540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4" name="Textfeld 33">
                <a:extLst>
                  <a:ext uri="{FF2B5EF4-FFF2-40B4-BE49-F238E27FC236}">
                    <a16:creationId xmlns:a16="http://schemas.microsoft.com/office/drawing/2014/main" id="{49298745-9C3A-F647-B860-0B6E8C583AD7}"/>
                  </a:ext>
                </a:extLst>
              </p:cNvPr>
              <p:cNvSpPr txBox="1"/>
              <p:nvPr/>
            </p:nvSpPr>
            <p:spPr>
              <a:xfrm>
                <a:off x="460347" y="378703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Tags</a:t>
                </a:r>
              </a:p>
            </p:txBody>
          </p:sp>
        </p:grpSp>
        <p:pic>
          <p:nvPicPr>
            <p:cNvPr id="35" name="Grafik 34">
              <a:extLst>
                <a:ext uri="{FF2B5EF4-FFF2-40B4-BE49-F238E27FC236}">
                  <a16:creationId xmlns:a16="http://schemas.microsoft.com/office/drawing/2014/main" id="{5BB2DA2C-8021-5848-849F-D6D5B2248997}"/>
                </a:ext>
              </a:extLst>
            </p:cNvPr>
            <p:cNvPicPr>
              <a:picLocks noChangeAspect="1"/>
            </p:cNvPicPr>
            <p:nvPr/>
          </p:nvPicPr>
          <p:blipFill>
            <a:blip r:embed="rId5">
              <a:clrChange>
                <a:clrFrom>
                  <a:srgbClr val="FFFFFF"/>
                </a:clrFrom>
                <a:clrTo>
                  <a:srgbClr val="FFFFFF">
                    <a:alpha val="0"/>
                  </a:srgbClr>
                </a:clrTo>
              </a:clrChange>
              <a:duotone>
                <a:prstClr val="black"/>
                <a:srgbClr val="D9C3A5">
                  <a:tint val="50000"/>
                  <a:satMod val="180000"/>
                </a:srgbClr>
              </a:duotone>
            </a:blip>
            <a:stretch>
              <a:fillRect/>
            </a:stretch>
          </p:blipFill>
          <p:spPr>
            <a:xfrm>
              <a:off x="605415" y="3402292"/>
              <a:ext cx="266601" cy="266601"/>
            </a:xfrm>
            <a:prstGeom prst="rect">
              <a:avLst/>
            </a:prstGeom>
          </p:spPr>
        </p:pic>
      </p:grpSp>
      <p:grpSp>
        <p:nvGrpSpPr>
          <p:cNvPr id="37" name="Gruppieren 36">
            <a:extLst>
              <a:ext uri="{FF2B5EF4-FFF2-40B4-BE49-F238E27FC236}">
                <a16:creationId xmlns:a16="http://schemas.microsoft.com/office/drawing/2014/main" id="{B881207B-5935-4140-A63A-4B2CF1BB1FDA}"/>
              </a:ext>
            </a:extLst>
          </p:cNvPr>
          <p:cNvGrpSpPr/>
          <p:nvPr/>
        </p:nvGrpSpPr>
        <p:grpSpPr>
          <a:xfrm>
            <a:off x="1017228" y="3787667"/>
            <a:ext cx="894287" cy="756000"/>
            <a:chOff x="230250" y="3581471"/>
            <a:chExt cx="894287" cy="756000"/>
          </a:xfrm>
        </p:grpSpPr>
        <p:sp>
          <p:nvSpPr>
            <p:cNvPr id="38" name="Oval 37">
              <a:extLst>
                <a:ext uri="{FF2B5EF4-FFF2-40B4-BE49-F238E27FC236}">
                  <a16:creationId xmlns:a16="http://schemas.microsoft.com/office/drawing/2014/main" id="{57BC2DE9-0097-C642-8880-E3B510A4BBA0}"/>
                </a:ext>
              </a:extLst>
            </p:cNvPr>
            <p:cNvSpPr/>
            <p:nvPr/>
          </p:nvSpPr>
          <p:spPr>
            <a:xfrm>
              <a:off x="230250" y="3581471"/>
              <a:ext cx="756000" cy="756000"/>
            </a:xfrm>
            <a:prstGeom prst="ellipse">
              <a:avLst/>
            </a:prstGeom>
            <a:noFill/>
            <a:ln w="25400">
              <a:solidFill>
                <a:schemeClr val="bg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9" name="Textfeld 38">
              <a:extLst>
                <a:ext uri="{FF2B5EF4-FFF2-40B4-BE49-F238E27FC236}">
                  <a16:creationId xmlns:a16="http://schemas.microsoft.com/office/drawing/2014/main" id="{55DDF494-8F1E-634E-9014-651FA85056DF}"/>
                </a:ext>
              </a:extLst>
            </p:cNvPr>
            <p:cNvSpPr txBox="1"/>
            <p:nvPr/>
          </p:nvSpPr>
          <p:spPr>
            <a:xfrm>
              <a:off x="270427" y="4023970"/>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Entities</a:t>
              </a:r>
            </a:p>
          </p:txBody>
        </p:sp>
      </p:grpSp>
      <p:grpSp>
        <p:nvGrpSpPr>
          <p:cNvPr id="79" name="Gruppieren 78">
            <a:extLst>
              <a:ext uri="{FF2B5EF4-FFF2-40B4-BE49-F238E27FC236}">
                <a16:creationId xmlns:a16="http://schemas.microsoft.com/office/drawing/2014/main" id="{7982E9B3-4526-744A-8E0D-EA4A65D5AEE1}"/>
              </a:ext>
            </a:extLst>
          </p:cNvPr>
          <p:cNvGrpSpPr/>
          <p:nvPr/>
        </p:nvGrpSpPr>
        <p:grpSpPr>
          <a:xfrm>
            <a:off x="1751517" y="3978562"/>
            <a:ext cx="1189080" cy="759936"/>
            <a:chOff x="154249" y="2246237"/>
            <a:chExt cx="1189080" cy="759936"/>
          </a:xfrm>
        </p:grpSpPr>
        <p:grpSp>
          <p:nvGrpSpPr>
            <p:cNvPr id="18" name="Group 178">
              <a:extLst>
                <a:ext uri="{FF2B5EF4-FFF2-40B4-BE49-F238E27FC236}">
                  <a16:creationId xmlns:a16="http://schemas.microsoft.com/office/drawing/2014/main" id="{C00A944B-45F1-B44B-974E-E144CB7A8563}"/>
                </a:ext>
              </a:extLst>
            </p:cNvPr>
            <p:cNvGrpSpPr/>
            <p:nvPr/>
          </p:nvGrpSpPr>
          <p:grpSpPr>
            <a:xfrm>
              <a:off x="600189" y="2290413"/>
              <a:ext cx="359862" cy="256597"/>
              <a:chOff x="4169294" y="1963953"/>
              <a:chExt cx="971151" cy="750108"/>
            </a:xfrm>
          </p:grpSpPr>
          <p:grpSp>
            <p:nvGrpSpPr>
              <p:cNvPr id="19" name="Group 38">
                <a:extLst>
                  <a:ext uri="{FF2B5EF4-FFF2-40B4-BE49-F238E27FC236}">
                    <a16:creationId xmlns:a16="http://schemas.microsoft.com/office/drawing/2014/main" id="{915562C9-17E1-C445-AF8F-5B7F31063A7A}"/>
                  </a:ext>
                </a:extLst>
              </p:cNvPr>
              <p:cNvGrpSpPr>
                <a:grpSpLocks noChangeAspect="1"/>
              </p:cNvGrpSpPr>
              <p:nvPr/>
            </p:nvGrpSpPr>
            <p:grpSpPr bwMode="auto">
              <a:xfrm>
                <a:off x="4169294" y="1963953"/>
                <a:ext cx="748931" cy="750108"/>
                <a:chOff x="1830" y="1681"/>
                <a:chExt cx="636" cy="637"/>
              </a:xfrm>
            </p:grpSpPr>
            <p:sp>
              <p:nvSpPr>
                <p:cNvPr id="21" name="AutoShape 37">
                  <a:extLst>
                    <a:ext uri="{FF2B5EF4-FFF2-40B4-BE49-F238E27FC236}">
                      <a16:creationId xmlns:a16="http://schemas.microsoft.com/office/drawing/2014/main" id="{95BBA62C-9359-4C4E-9792-0758AD8491E5}"/>
                    </a:ext>
                  </a:extLst>
                </p:cNvPr>
                <p:cNvSpPr>
                  <a:spLocks noChangeAspect="1" noChangeArrowheads="1" noTextEdit="1"/>
                </p:cNvSpPr>
                <p:nvPr/>
              </p:nvSpPr>
              <p:spPr bwMode="auto">
                <a:xfrm>
                  <a:off x="1830" y="1681"/>
                  <a:ext cx="6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9">
                  <a:extLst>
                    <a:ext uri="{FF2B5EF4-FFF2-40B4-BE49-F238E27FC236}">
                      <a16:creationId xmlns:a16="http://schemas.microsoft.com/office/drawing/2014/main" id="{B2572D8E-BB02-DC43-A7C3-2E26C7CD2F62}"/>
                    </a:ext>
                  </a:extLst>
                </p:cNvPr>
                <p:cNvSpPr>
                  <a:spLocks noEditPoints="1"/>
                </p:cNvSpPr>
                <p:nvPr/>
              </p:nvSpPr>
              <p:spPr bwMode="auto">
                <a:xfrm>
                  <a:off x="1830" y="1681"/>
                  <a:ext cx="636" cy="637"/>
                </a:xfrm>
                <a:custGeom>
                  <a:avLst/>
                  <a:gdLst>
                    <a:gd name="T0" fmla="*/ 54 w 636"/>
                    <a:gd name="T1" fmla="*/ 0 h 637"/>
                    <a:gd name="T2" fmla="*/ 44 w 636"/>
                    <a:gd name="T3" fmla="*/ 0 h 637"/>
                    <a:gd name="T4" fmla="*/ 24 w 636"/>
                    <a:gd name="T5" fmla="*/ 8 h 637"/>
                    <a:gd name="T6" fmla="*/ 10 w 636"/>
                    <a:gd name="T7" fmla="*/ 22 h 637"/>
                    <a:gd name="T8" fmla="*/ 2 w 636"/>
                    <a:gd name="T9" fmla="*/ 42 h 637"/>
                    <a:gd name="T10" fmla="*/ 0 w 636"/>
                    <a:gd name="T11" fmla="*/ 583 h 637"/>
                    <a:gd name="T12" fmla="*/ 2 w 636"/>
                    <a:gd name="T13" fmla="*/ 593 h 637"/>
                    <a:gd name="T14" fmla="*/ 10 w 636"/>
                    <a:gd name="T15" fmla="*/ 613 h 637"/>
                    <a:gd name="T16" fmla="*/ 24 w 636"/>
                    <a:gd name="T17" fmla="*/ 627 h 637"/>
                    <a:gd name="T18" fmla="*/ 42 w 636"/>
                    <a:gd name="T19" fmla="*/ 635 h 637"/>
                    <a:gd name="T20" fmla="*/ 584 w 636"/>
                    <a:gd name="T21" fmla="*/ 637 h 637"/>
                    <a:gd name="T22" fmla="*/ 594 w 636"/>
                    <a:gd name="T23" fmla="*/ 635 h 637"/>
                    <a:gd name="T24" fmla="*/ 614 w 636"/>
                    <a:gd name="T25" fmla="*/ 627 h 637"/>
                    <a:gd name="T26" fmla="*/ 628 w 636"/>
                    <a:gd name="T27" fmla="*/ 613 h 637"/>
                    <a:gd name="T28" fmla="*/ 636 w 636"/>
                    <a:gd name="T29" fmla="*/ 595 h 637"/>
                    <a:gd name="T30" fmla="*/ 636 w 636"/>
                    <a:gd name="T31" fmla="*/ 52 h 637"/>
                    <a:gd name="T32" fmla="*/ 636 w 636"/>
                    <a:gd name="T33" fmla="*/ 40 h 637"/>
                    <a:gd name="T34" fmla="*/ 628 w 636"/>
                    <a:gd name="T35" fmla="*/ 22 h 637"/>
                    <a:gd name="T36" fmla="*/ 612 w 636"/>
                    <a:gd name="T37" fmla="*/ 8 h 637"/>
                    <a:gd name="T38" fmla="*/ 594 w 636"/>
                    <a:gd name="T39" fmla="*/ 0 h 637"/>
                    <a:gd name="T40" fmla="*/ 584 w 636"/>
                    <a:gd name="T41" fmla="*/ 0 h 637"/>
                    <a:gd name="T42" fmla="*/ 600 w 636"/>
                    <a:gd name="T43" fmla="*/ 561 h 637"/>
                    <a:gd name="T44" fmla="*/ 596 w 636"/>
                    <a:gd name="T45" fmla="*/ 575 h 637"/>
                    <a:gd name="T46" fmla="*/ 588 w 636"/>
                    <a:gd name="T47" fmla="*/ 587 h 637"/>
                    <a:gd name="T48" fmla="*/ 576 w 636"/>
                    <a:gd name="T49" fmla="*/ 595 h 637"/>
                    <a:gd name="T50" fmla="*/ 562 w 636"/>
                    <a:gd name="T51" fmla="*/ 597 h 637"/>
                    <a:gd name="T52" fmla="*/ 76 w 636"/>
                    <a:gd name="T53" fmla="*/ 597 h 637"/>
                    <a:gd name="T54" fmla="*/ 62 w 636"/>
                    <a:gd name="T55" fmla="*/ 595 h 637"/>
                    <a:gd name="T56" fmla="*/ 50 w 636"/>
                    <a:gd name="T57" fmla="*/ 587 h 637"/>
                    <a:gd name="T58" fmla="*/ 42 w 636"/>
                    <a:gd name="T59" fmla="*/ 575 h 637"/>
                    <a:gd name="T60" fmla="*/ 40 w 636"/>
                    <a:gd name="T61" fmla="*/ 561 h 637"/>
                    <a:gd name="T62" fmla="*/ 40 w 636"/>
                    <a:gd name="T63" fmla="*/ 74 h 637"/>
                    <a:gd name="T64" fmla="*/ 42 w 636"/>
                    <a:gd name="T65" fmla="*/ 60 h 637"/>
                    <a:gd name="T66" fmla="*/ 50 w 636"/>
                    <a:gd name="T67" fmla="*/ 48 h 637"/>
                    <a:gd name="T68" fmla="*/ 62 w 636"/>
                    <a:gd name="T69" fmla="*/ 40 h 637"/>
                    <a:gd name="T70" fmla="*/ 76 w 636"/>
                    <a:gd name="T71" fmla="*/ 36 h 637"/>
                    <a:gd name="T72" fmla="*/ 562 w 636"/>
                    <a:gd name="T73" fmla="*/ 36 h 637"/>
                    <a:gd name="T74" fmla="*/ 576 w 636"/>
                    <a:gd name="T75" fmla="*/ 40 h 637"/>
                    <a:gd name="T76" fmla="*/ 588 w 636"/>
                    <a:gd name="T77" fmla="*/ 48 h 637"/>
                    <a:gd name="T78" fmla="*/ 596 w 636"/>
                    <a:gd name="T79" fmla="*/ 60 h 637"/>
                    <a:gd name="T80" fmla="*/ 598 w 636"/>
                    <a:gd name="T81" fmla="*/ 74 h 637"/>
                    <a:gd name="T82" fmla="*/ 600 w 636"/>
                    <a:gd name="T83" fmla="*/ 56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6" h="637">
                      <a:moveTo>
                        <a:pt x="584" y="0"/>
                      </a:moveTo>
                      <a:lnTo>
                        <a:pt x="54" y="0"/>
                      </a:lnTo>
                      <a:lnTo>
                        <a:pt x="54" y="0"/>
                      </a:lnTo>
                      <a:lnTo>
                        <a:pt x="44" y="0"/>
                      </a:lnTo>
                      <a:lnTo>
                        <a:pt x="34" y="4"/>
                      </a:lnTo>
                      <a:lnTo>
                        <a:pt x="24" y="8"/>
                      </a:lnTo>
                      <a:lnTo>
                        <a:pt x="16" y="14"/>
                      </a:lnTo>
                      <a:lnTo>
                        <a:pt x="10" y="22"/>
                      </a:lnTo>
                      <a:lnTo>
                        <a:pt x="6" y="32"/>
                      </a:lnTo>
                      <a:lnTo>
                        <a:pt x="2" y="42"/>
                      </a:lnTo>
                      <a:lnTo>
                        <a:pt x="0" y="52"/>
                      </a:lnTo>
                      <a:lnTo>
                        <a:pt x="0" y="583"/>
                      </a:lnTo>
                      <a:lnTo>
                        <a:pt x="0" y="583"/>
                      </a:lnTo>
                      <a:lnTo>
                        <a:pt x="2" y="593"/>
                      </a:lnTo>
                      <a:lnTo>
                        <a:pt x="4" y="603"/>
                      </a:lnTo>
                      <a:lnTo>
                        <a:pt x="10" y="613"/>
                      </a:lnTo>
                      <a:lnTo>
                        <a:pt x="16" y="621"/>
                      </a:lnTo>
                      <a:lnTo>
                        <a:pt x="24" y="627"/>
                      </a:lnTo>
                      <a:lnTo>
                        <a:pt x="32" y="631"/>
                      </a:lnTo>
                      <a:lnTo>
                        <a:pt x="42" y="635"/>
                      </a:lnTo>
                      <a:lnTo>
                        <a:pt x="54" y="637"/>
                      </a:lnTo>
                      <a:lnTo>
                        <a:pt x="584" y="637"/>
                      </a:lnTo>
                      <a:lnTo>
                        <a:pt x="584" y="637"/>
                      </a:lnTo>
                      <a:lnTo>
                        <a:pt x="594" y="635"/>
                      </a:lnTo>
                      <a:lnTo>
                        <a:pt x="604" y="633"/>
                      </a:lnTo>
                      <a:lnTo>
                        <a:pt x="614" y="627"/>
                      </a:lnTo>
                      <a:lnTo>
                        <a:pt x="622" y="621"/>
                      </a:lnTo>
                      <a:lnTo>
                        <a:pt x="628" y="613"/>
                      </a:lnTo>
                      <a:lnTo>
                        <a:pt x="632" y="605"/>
                      </a:lnTo>
                      <a:lnTo>
                        <a:pt x="636" y="595"/>
                      </a:lnTo>
                      <a:lnTo>
                        <a:pt x="636" y="583"/>
                      </a:lnTo>
                      <a:lnTo>
                        <a:pt x="636" y="52"/>
                      </a:lnTo>
                      <a:lnTo>
                        <a:pt x="636" y="52"/>
                      </a:lnTo>
                      <a:lnTo>
                        <a:pt x="636" y="40"/>
                      </a:lnTo>
                      <a:lnTo>
                        <a:pt x="632" y="30"/>
                      </a:lnTo>
                      <a:lnTo>
                        <a:pt x="628" y="22"/>
                      </a:lnTo>
                      <a:lnTo>
                        <a:pt x="620" y="14"/>
                      </a:lnTo>
                      <a:lnTo>
                        <a:pt x="612" y="8"/>
                      </a:lnTo>
                      <a:lnTo>
                        <a:pt x="604" y="4"/>
                      </a:lnTo>
                      <a:lnTo>
                        <a:pt x="594" y="0"/>
                      </a:lnTo>
                      <a:lnTo>
                        <a:pt x="584" y="0"/>
                      </a:lnTo>
                      <a:lnTo>
                        <a:pt x="584" y="0"/>
                      </a:lnTo>
                      <a:close/>
                      <a:moveTo>
                        <a:pt x="600" y="561"/>
                      </a:moveTo>
                      <a:lnTo>
                        <a:pt x="600" y="561"/>
                      </a:lnTo>
                      <a:lnTo>
                        <a:pt x="598" y="569"/>
                      </a:lnTo>
                      <a:lnTo>
                        <a:pt x="596" y="575"/>
                      </a:lnTo>
                      <a:lnTo>
                        <a:pt x="592" y="581"/>
                      </a:lnTo>
                      <a:lnTo>
                        <a:pt x="588" y="587"/>
                      </a:lnTo>
                      <a:lnTo>
                        <a:pt x="582" y="591"/>
                      </a:lnTo>
                      <a:lnTo>
                        <a:pt x="576" y="595"/>
                      </a:lnTo>
                      <a:lnTo>
                        <a:pt x="570" y="597"/>
                      </a:lnTo>
                      <a:lnTo>
                        <a:pt x="562" y="597"/>
                      </a:lnTo>
                      <a:lnTo>
                        <a:pt x="76" y="597"/>
                      </a:lnTo>
                      <a:lnTo>
                        <a:pt x="76" y="597"/>
                      </a:lnTo>
                      <a:lnTo>
                        <a:pt x="68" y="597"/>
                      </a:lnTo>
                      <a:lnTo>
                        <a:pt x="62" y="595"/>
                      </a:lnTo>
                      <a:lnTo>
                        <a:pt x="56" y="591"/>
                      </a:lnTo>
                      <a:lnTo>
                        <a:pt x="50" y="587"/>
                      </a:lnTo>
                      <a:lnTo>
                        <a:pt x="46" y="581"/>
                      </a:lnTo>
                      <a:lnTo>
                        <a:pt x="42" y="575"/>
                      </a:lnTo>
                      <a:lnTo>
                        <a:pt x="40" y="569"/>
                      </a:lnTo>
                      <a:lnTo>
                        <a:pt x="40" y="561"/>
                      </a:lnTo>
                      <a:lnTo>
                        <a:pt x="40" y="74"/>
                      </a:lnTo>
                      <a:lnTo>
                        <a:pt x="40" y="74"/>
                      </a:lnTo>
                      <a:lnTo>
                        <a:pt x="40" y="66"/>
                      </a:lnTo>
                      <a:lnTo>
                        <a:pt x="42" y="60"/>
                      </a:lnTo>
                      <a:lnTo>
                        <a:pt x="46" y="52"/>
                      </a:lnTo>
                      <a:lnTo>
                        <a:pt x="50" y="48"/>
                      </a:lnTo>
                      <a:lnTo>
                        <a:pt x="56" y="42"/>
                      </a:lnTo>
                      <a:lnTo>
                        <a:pt x="62" y="40"/>
                      </a:lnTo>
                      <a:lnTo>
                        <a:pt x="68" y="38"/>
                      </a:lnTo>
                      <a:lnTo>
                        <a:pt x="76" y="36"/>
                      </a:lnTo>
                      <a:lnTo>
                        <a:pt x="562" y="36"/>
                      </a:lnTo>
                      <a:lnTo>
                        <a:pt x="562" y="36"/>
                      </a:lnTo>
                      <a:lnTo>
                        <a:pt x="570" y="38"/>
                      </a:lnTo>
                      <a:lnTo>
                        <a:pt x="576" y="40"/>
                      </a:lnTo>
                      <a:lnTo>
                        <a:pt x="582" y="44"/>
                      </a:lnTo>
                      <a:lnTo>
                        <a:pt x="588" y="48"/>
                      </a:lnTo>
                      <a:lnTo>
                        <a:pt x="592" y="54"/>
                      </a:lnTo>
                      <a:lnTo>
                        <a:pt x="596" y="60"/>
                      </a:lnTo>
                      <a:lnTo>
                        <a:pt x="598" y="66"/>
                      </a:lnTo>
                      <a:lnTo>
                        <a:pt x="598" y="74"/>
                      </a:lnTo>
                      <a:lnTo>
                        <a:pt x="598" y="561"/>
                      </a:lnTo>
                      <a:lnTo>
                        <a:pt x="600" y="56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40">
                  <a:extLst>
                    <a:ext uri="{FF2B5EF4-FFF2-40B4-BE49-F238E27FC236}">
                      <a16:creationId xmlns:a16="http://schemas.microsoft.com/office/drawing/2014/main" id="{30D5CE51-EDA7-E240-A196-14CBDD8477EB}"/>
                    </a:ext>
                  </a:extLst>
                </p:cNvPr>
                <p:cNvSpPr>
                  <a:spLocks/>
                </p:cNvSpPr>
                <p:nvPr/>
              </p:nvSpPr>
              <p:spPr bwMode="auto">
                <a:xfrm>
                  <a:off x="1904" y="1773"/>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6" y="6"/>
                      </a:lnTo>
                      <a:lnTo>
                        <a:pt x="490"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41">
                  <a:extLst>
                    <a:ext uri="{FF2B5EF4-FFF2-40B4-BE49-F238E27FC236}">
                      <a16:creationId xmlns:a16="http://schemas.microsoft.com/office/drawing/2014/main" id="{674C6AF7-0178-0F44-ACC0-A4DB984C409A}"/>
                    </a:ext>
                  </a:extLst>
                </p:cNvPr>
                <p:cNvSpPr>
                  <a:spLocks/>
                </p:cNvSpPr>
                <p:nvPr/>
              </p:nvSpPr>
              <p:spPr bwMode="auto">
                <a:xfrm>
                  <a:off x="1902" y="1969"/>
                  <a:ext cx="492" cy="59"/>
                </a:xfrm>
                <a:custGeom>
                  <a:avLst/>
                  <a:gdLst>
                    <a:gd name="T0" fmla="*/ 474 w 492"/>
                    <a:gd name="T1" fmla="*/ 59 h 59"/>
                    <a:gd name="T2" fmla="*/ 20 w 492"/>
                    <a:gd name="T3" fmla="*/ 59 h 59"/>
                    <a:gd name="T4" fmla="*/ 20 w 492"/>
                    <a:gd name="T5" fmla="*/ 59 h 59"/>
                    <a:gd name="T6" fmla="*/ 12 w 492"/>
                    <a:gd name="T7" fmla="*/ 57 h 59"/>
                    <a:gd name="T8" fmla="*/ 6 w 492"/>
                    <a:gd name="T9" fmla="*/ 53 h 59"/>
                    <a:gd name="T10" fmla="*/ 2 w 492"/>
                    <a:gd name="T11" fmla="*/ 47 h 59"/>
                    <a:gd name="T12" fmla="*/ 0 w 492"/>
                    <a:gd name="T13" fmla="*/ 39 h 59"/>
                    <a:gd name="T14" fmla="*/ 0 w 492"/>
                    <a:gd name="T15" fmla="*/ 20 h 59"/>
                    <a:gd name="T16" fmla="*/ 0 w 492"/>
                    <a:gd name="T17" fmla="*/ 20 h 59"/>
                    <a:gd name="T18" fmla="*/ 2 w 492"/>
                    <a:gd name="T19" fmla="*/ 12 h 59"/>
                    <a:gd name="T20" fmla="*/ 6 w 492"/>
                    <a:gd name="T21" fmla="*/ 6 h 59"/>
                    <a:gd name="T22" fmla="*/ 12 w 492"/>
                    <a:gd name="T23" fmla="*/ 2 h 59"/>
                    <a:gd name="T24" fmla="*/ 20 w 492"/>
                    <a:gd name="T25" fmla="*/ 0 h 59"/>
                    <a:gd name="T26" fmla="*/ 474 w 492"/>
                    <a:gd name="T27" fmla="*/ 0 h 59"/>
                    <a:gd name="T28" fmla="*/ 474 w 492"/>
                    <a:gd name="T29" fmla="*/ 0 h 59"/>
                    <a:gd name="T30" fmla="*/ 480 w 492"/>
                    <a:gd name="T31" fmla="*/ 2 h 59"/>
                    <a:gd name="T32" fmla="*/ 488 w 492"/>
                    <a:gd name="T33" fmla="*/ 6 h 59"/>
                    <a:gd name="T34" fmla="*/ 492 w 492"/>
                    <a:gd name="T35" fmla="*/ 12 h 59"/>
                    <a:gd name="T36" fmla="*/ 492 w 492"/>
                    <a:gd name="T37" fmla="*/ 20 h 59"/>
                    <a:gd name="T38" fmla="*/ 492 w 492"/>
                    <a:gd name="T39" fmla="*/ 39 h 59"/>
                    <a:gd name="T40" fmla="*/ 492 w 492"/>
                    <a:gd name="T41" fmla="*/ 39 h 59"/>
                    <a:gd name="T42" fmla="*/ 492 w 492"/>
                    <a:gd name="T43" fmla="*/ 47 h 59"/>
                    <a:gd name="T44" fmla="*/ 488 w 492"/>
                    <a:gd name="T45" fmla="*/ 53 h 59"/>
                    <a:gd name="T46" fmla="*/ 482 w 492"/>
                    <a:gd name="T47" fmla="*/ 57 h 59"/>
                    <a:gd name="T48" fmla="*/ 474 w 492"/>
                    <a:gd name="T49" fmla="*/ 59 h 59"/>
                    <a:gd name="T50" fmla="*/ 474 w 492"/>
                    <a:gd name="T5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9">
                      <a:moveTo>
                        <a:pt x="474" y="59"/>
                      </a:moveTo>
                      <a:lnTo>
                        <a:pt x="20" y="59"/>
                      </a:lnTo>
                      <a:lnTo>
                        <a:pt x="20" y="59"/>
                      </a:lnTo>
                      <a:lnTo>
                        <a:pt x="12" y="57"/>
                      </a:lnTo>
                      <a:lnTo>
                        <a:pt x="6" y="53"/>
                      </a:lnTo>
                      <a:lnTo>
                        <a:pt x="2" y="47"/>
                      </a:lnTo>
                      <a:lnTo>
                        <a:pt x="0" y="39"/>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9"/>
                      </a:lnTo>
                      <a:lnTo>
                        <a:pt x="492" y="39"/>
                      </a:lnTo>
                      <a:lnTo>
                        <a:pt x="492" y="47"/>
                      </a:lnTo>
                      <a:lnTo>
                        <a:pt x="488" y="53"/>
                      </a:lnTo>
                      <a:lnTo>
                        <a:pt x="482" y="57"/>
                      </a:lnTo>
                      <a:lnTo>
                        <a:pt x="474" y="59"/>
                      </a:lnTo>
                      <a:lnTo>
                        <a:pt x="474" y="5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42">
                  <a:extLst>
                    <a:ext uri="{FF2B5EF4-FFF2-40B4-BE49-F238E27FC236}">
                      <a16:creationId xmlns:a16="http://schemas.microsoft.com/office/drawing/2014/main" id="{E8A84D8C-DD4B-E14A-A04C-04042A091CEB}"/>
                    </a:ext>
                  </a:extLst>
                </p:cNvPr>
                <p:cNvSpPr>
                  <a:spLocks/>
                </p:cNvSpPr>
                <p:nvPr/>
              </p:nvSpPr>
              <p:spPr bwMode="auto">
                <a:xfrm>
                  <a:off x="1902" y="1871"/>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8 w 492"/>
                    <a:gd name="T33" fmla="*/ 6 h 58"/>
                    <a:gd name="T34" fmla="*/ 492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43">
                  <a:extLst>
                    <a:ext uri="{FF2B5EF4-FFF2-40B4-BE49-F238E27FC236}">
                      <a16:creationId xmlns:a16="http://schemas.microsoft.com/office/drawing/2014/main" id="{0204FC53-749F-584F-AEA6-96358B9BF6D8}"/>
                    </a:ext>
                  </a:extLst>
                </p:cNvPr>
                <p:cNvSpPr>
                  <a:spLocks/>
                </p:cNvSpPr>
                <p:nvPr/>
              </p:nvSpPr>
              <p:spPr bwMode="auto">
                <a:xfrm>
                  <a:off x="1904" y="2068"/>
                  <a:ext cx="492" cy="58"/>
                </a:xfrm>
                <a:custGeom>
                  <a:avLst/>
                  <a:gdLst>
                    <a:gd name="T0" fmla="*/ 472 w 492"/>
                    <a:gd name="T1" fmla="*/ 58 h 58"/>
                    <a:gd name="T2" fmla="*/ 18 w 492"/>
                    <a:gd name="T3" fmla="*/ 58 h 58"/>
                    <a:gd name="T4" fmla="*/ 18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18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18" y="58"/>
                      </a:lnTo>
                      <a:lnTo>
                        <a:pt x="18" y="58"/>
                      </a:lnTo>
                      <a:lnTo>
                        <a:pt x="12" y="56"/>
                      </a:lnTo>
                      <a:lnTo>
                        <a:pt x="6" y="52"/>
                      </a:lnTo>
                      <a:lnTo>
                        <a:pt x="2" y="46"/>
                      </a:lnTo>
                      <a:lnTo>
                        <a:pt x="0" y="38"/>
                      </a:lnTo>
                      <a:lnTo>
                        <a:pt x="0" y="20"/>
                      </a:lnTo>
                      <a:lnTo>
                        <a:pt x="0" y="20"/>
                      </a:lnTo>
                      <a:lnTo>
                        <a:pt x="2" y="12"/>
                      </a:lnTo>
                      <a:lnTo>
                        <a:pt x="6" y="6"/>
                      </a:lnTo>
                      <a:lnTo>
                        <a:pt x="12" y="2"/>
                      </a:lnTo>
                      <a:lnTo>
                        <a:pt x="18"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44">
                  <a:extLst>
                    <a:ext uri="{FF2B5EF4-FFF2-40B4-BE49-F238E27FC236}">
                      <a16:creationId xmlns:a16="http://schemas.microsoft.com/office/drawing/2014/main" id="{638D6A9F-CF10-6549-B0FB-AB68ECC7B1B5}"/>
                    </a:ext>
                  </a:extLst>
                </p:cNvPr>
                <p:cNvSpPr>
                  <a:spLocks/>
                </p:cNvSpPr>
                <p:nvPr/>
              </p:nvSpPr>
              <p:spPr bwMode="auto">
                <a:xfrm>
                  <a:off x="1902" y="2166"/>
                  <a:ext cx="492" cy="58"/>
                </a:xfrm>
                <a:custGeom>
                  <a:avLst/>
                  <a:gdLst>
                    <a:gd name="T0" fmla="*/ 472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0" name="Freeform 58">
                <a:extLst>
                  <a:ext uri="{FF2B5EF4-FFF2-40B4-BE49-F238E27FC236}">
                    <a16:creationId xmlns:a16="http://schemas.microsoft.com/office/drawing/2014/main" id="{1E418D52-52CF-2E4C-907C-8E41385ECC1E}"/>
                  </a:ext>
                </a:extLst>
              </p:cNvPr>
              <p:cNvSpPr>
                <a:spLocks noEditPoints="1"/>
              </p:cNvSpPr>
              <p:nvPr/>
            </p:nvSpPr>
            <p:spPr bwMode="auto">
              <a:xfrm>
                <a:off x="4526437" y="1970032"/>
                <a:ext cx="614008" cy="595641"/>
              </a:xfrm>
              <a:custGeom>
                <a:avLst/>
                <a:gdLst>
                  <a:gd name="T0" fmla="*/ 346 w 468"/>
                  <a:gd name="T1" fmla="*/ 290 h 454"/>
                  <a:gd name="T2" fmla="*/ 376 w 468"/>
                  <a:gd name="T3" fmla="*/ 228 h 454"/>
                  <a:gd name="T4" fmla="*/ 382 w 468"/>
                  <a:gd name="T5" fmla="*/ 184 h 454"/>
                  <a:gd name="T6" fmla="*/ 378 w 468"/>
                  <a:gd name="T7" fmla="*/ 146 h 454"/>
                  <a:gd name="T8" fmla="*/ 358 w 468"/>
                  <a:gd name="T9" fmla="*/ 96 h 454"/>
                  <a:gd name="T10" fmla="*/ 326 w 468"/>
                  <a:gd name="T11" fmla="*/ 54 h 454"/>
                  <a:gd name="T12" fmla="*/ 282 w 468"/>
                  <a:gd name="T13" fmla="*/ 22 h 454"/>
                  <a:gd name="T14" fmla="*/ 230 w 468"/>
                  <a:gd name="T15" fmla="*/ 4 h 454"/>
                  <a:gd name="T16" fmla="*/ 192 w 468"/>
                  <a:gd name="T17" fmla="*/ 0 h 454"/>
                  <a:gd name="T18" fmla="*/ 136 w 468"/>
                  <a:gd name="T19" fmla="*/ 8 h 454"/>
                  <a:gd name="T20" fmla="*/ 86 w 468"/>
                  <a:gd name="T21" fmla="*/ 32 h 454"/>
                  <a:gd name="T22" fmla="*/ 44 w 468"/>
                  <a:gd name="T23" fmla="*/ 68 h 454"/>
                  <a:gd name="T24" fmla="*/ 16 w 468"/>
                  <a:gd name="T25" fmla="*/ 112 h 454"/>
                  <a:gd name="T26" fmla="*/ 2 w 468"/>
                  <a:gd name="T27" fmla="*/ 166 h 454"/>
                  <a:gd name="T28" fmla="*/ 2 w 468"/>
                  <a:gd name="T29" fmla="*/ 204 h 454"/>
                  <a:gd name="T30" fmla="*/ 16 w 468"/>
                  <a:gd name="T31" fmla="*/ 256 h 454"/>
                  <a:gd name="T32" fmla="*/ 44 w 468"/>
                  <a:gd name="T33" fmla="*/ 300 h 454"/>
                  <a:gd name="T34" fmla="*/ 84 w 468"/>
                  <a:gd name="T35" fmla="*/ 336 h 454"/>
                  <a:gd name="T36" fmla="*/ 134 w 468"/>
                  <a:gd name="T37" fmla="*/ 360 h 454"/>
                  <a:gd name="T38" fmla="*/ 192 w 468"/>
                  <a:gd name="T39" fmla="*/ 368 h 454"/>
                  <a:gd name="T40" fmla="*/ 250 w 468"/>
                  <a:gd name="T41" fmla="*/ 358 h 454"/>
                  <a:gd name="T42" fmla="*/ 388 w 468"/>
                  <a:gd name="T43" fmla="*/ 438 h 454"/>
                  <a:gd name="T44" fmla="*/ 394 w 468"/>
                  <a:gd name="T45" fmla="*/ 444 h 454"/>
                  <a:gd name="T46" fmla="*/ 420 w 468"/>
                  <a:gd name="T47" fmla="*/ 454 h 454"/>
                  <a:gd name="T48" fmla="*/ 444 w 468"/>
                  <a:gd name="T49" fmla="*/ 448 h 454"/>
                  <a:gd name="T50" fmla="*/ 458 w 468"/>
                  <a:gd name="T51" fmla="*/ 436 h 454"/>
                  <a:gd name="T52" fmla="*/ 468 w 468"/>
                  <a:gd name="T53" fmla="*/ 412 h 454"/>
                  <a:gd name="T54" fmla="*/ 462 w 468"/>
                  <a:gd name="T55" fmla="*/ 388 h 454"/>
                  <a:gd name="T56" fmla="*/ 450 w 468"/>
                  <a:gd name="T57" fmla="*/ 374 h 454"/>
                  <a:gd name="T58" fmla="*/ 262 w 468"/>
                  <a:gd name="T59" fmla="*/ 300 h 454"/>
                  <a:gd name="T60" fmla="*/ 238 w 468"/>
                  <a:gd name="T61" fmla="*/ 310 h 454"/>
                  <a:gd name="T62" fmla="*/ 192 w 468"/>
                  <a:gd name="T63" fmla="*/ 318 h 454"/>
                  <a:gd name="T64" fmla="*/ 150 w 468"/>
                  <a:gd name="T65" fmla="*/ 312 h 454"/>
                  <a:gd name="T66" fmla="*/ 110 w 468"/>
                  <a:gd name="T67" fmla="*/ 294 h 454"/>
                  <a:gd name="T68" fmla="*/ 88 w 468"/>
                  <a:gd name="T69" fmla="*/ 276 h 454"/>
                  <a:gd name="T70" fmla="*/ 64 w 468"/>
                  <a:gd name="T71" fmla="*/ 240 h 454"/>
                  <a:gd name="T72" fmla="*/ 50 w 468"/>
                  <a:gd name="T73" fmla="*/ 200 h 454"/>
                  <a:gd name="T74" fmla="*/ 50 w 468"/>
                  <a:gd name="T75" fmla="*/ 170 h 454"/>
                  <a:gd name="T76" fmla="*/ 62 w 468"/>
                  <a:gd name="T77" fmla="*/ 132 h 454"/>
                  <a:gd name="T78" fmla="*/ 82 w 468"/>
                  <a:gd name="T79" fmla="*/ 100 h 454"/>
                  <a:gd name="T80" fmla="*/ 112 w 468"/>
                  <a:gd name="T81" fmla="*/ 74 h 454"/>
                  <a:gd name="T82" fmla="*/ 150 w 468"/>
                  <a:gd name="T83" fmla="*/ 56 h 454"/>
                  <a:gd name="T84" fmla="*/ 192 w 468"/>
                  <a:gd name="T85" fmla="*/ 50 h 454"/>
                  <a:gd name="T86" fmla="*/ 220 w 468"/>
                  <a:gd name="T87" fmla="*/ 54 h 454"/>
                  <a:gd name="T88" fmla="*/ 258 w 468"/>
                  <a:gd name="T89" fmla="*/ 66 h 454"/>
                  <a:gd name="T90" fmla="*/ 290 w 468"/>
                  <a:gd name="T91" fmla="*/ 90 h 454"/>
                  <a:gd name="T92" fmla="*/ 316 w 468"/>
                  <a:gd name="T93" fmla="*/ 120 h 454"/>
                  <a:gd name="T94" fmla="*/ 330 w 468"/>
                  <a:gd name="T95" fmla="*/ 158 h 454"/>
                  <a:gd name="T96" fmla="*/ 332 w 468"/>
                  <a:gd name="T97" fmla="*/ 184 h 454"/>
                  <a:gd name="T98" fmla="*/ 324 w 468"/>
                  <a:gd name="T99" fmla="*/ 228 h 454"/>
                  <a:gd name="T100" fmla="*/ 304 w 468"/>
                  <a:gd name="T101" fmla="*/ 266 h 454"/>
                  <a:gd name="T102" fmla="*/ 284 w 468"/>
                  <a:gd name="T103" fmla="*/ 28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8" h="454">
                    <a:moveTo>
                      <a:pt x="450" y="374"/>
                    </a:moveTo>
                    <a:lnTo>
                      <a:pt x="346" y="290"/>
                    </a:lnTo>
                    <a:lnTo>
                      <a:pt x="346" y="290"/>
                    </a:lnTo>
                    <a:lnTo>
                      <a:pt x="360" y="268"/>
                    </a:lnTo>
                    <a:lnTo>
                      <a:pt x="372" y="242"/>
                    </a:lnTo>
                    <a:lnTo>
                      <a:pt x="376" y="228"/>
                    </a:lnTo>
                    <a:lnTo>
                      <a:pt x="380" y="214"/>
                    </a:lnTo>
                    <a:lnTo>
                      <a:pt x="382" y="198"/>
                    </a:lnTo>
                    <a:lnTo>
                      <a:pt x="382" y="184"/>
                    </a:lnTo>
                    <a:lnTo>
                      <a:pt x="382" y="184"/>
                    </a:lnTo>
                    <a:lnTo>
                      <a:pt x="380" y="164"/>
                    </a:lnTo>
                    <a:lnTo>
                      <a:pt x="378" y="146"/>
                    </a:lnTo>
                    <a:lnTo>
                      <a:pt x="374" y="130"/>
                    </a:lnTo>
                    <a:lnTo>
                      <a:pt x="366" y="112"/>
                    </a:lnTo>
                    <a:lnTo>
                      <a:pt x="358" y="96"/>
                    </a:lnTo>
                    <a:lnTo>
                      <a:pt x="350" y="82"/>
                    </a:lnTo>
                    <a:lnTo>
                      <a:pt x="338" y="68"/>
                    </a:lnTo>
                    <a:lnTo>
                      <a:pt x="326" y="54"/>
                    </a:lnTo>
                    <a:lnTo>
                      <a:pt x="312" y="42"/>
                    </a:lnTo>
                    <a:lnTo>
                      <a:pt x="298" y="32"/>
                    </a:lnTo>
                    <a:lnTo>
                      <a:pt x="282" y="22"/>
                    </a:lnTo>
                    <a:lnTo>
                      <a:pt x="266" y="14"/>
                    </a:lnTo>
                    <a:lnTo>
                      <a:pt x="248" y="8"/>
                    </a:lnTo>
                    <a:lnTo>
                      <a:pt x="230" y="4"/>
                    </a:lnTo>
                    <a:lnTo>
                      <a:pt x="212" y="2"/>
                    </a:lnTo>
                    <a:lnTo>
                      <a:pt x="192" y="0"/>
                    </a:lnTo>
                    <a:lnTo>
                      <a:pt x="192" y="0"/>
                    </a:lnTo>
                    <a:lnTo>
                      <a:pt x="172" y="2"/>
                    </a:lnTo>
                    <a:lnTo>
                      <a:pt x="154" y="4"/>
                    </a:lnTo>
                    <a:lnTo>
                      <a:pt x="136" y="8"/>
                    </a:lnTo>
                    <a:lnTo>
                      <a:pt x="118" y="16"/>
                    </a:lnTo>
                    <a:lnTo>
                      <a:pt x="100" y="22"/>
                    </a:lnTo>
                    <a:lnTo>
                      <a:pt x="86" y="32"/>
                    </a:lnTo>
                    <a:lnTo>
                      <a:pt x="70" y="42"/>
                    </a:lnTo>
                    <a:lnTo>
                      <a:pt x="56" y="54"/>
                    </a:lnTo>
                    <a:lnTo>
                      <a:pt x="44" y="68"/>
                    </a:lnTo>
                    <a:lnTo>
                      <a:pt x="34" y="82"/>
                    </a:lnTo>
                    <a:lnTo>
                      <a:pt x="24" y="96"/>
                    </a:lnTo>
                    <a:lnTo>
                      <a:pt x="16" y="112"/>
                    </a:lnTo>
                    <a:lnTo>
                      <a:pt x="10" y="130"/>
                    </a:lnTo>
                    <a:lnTo>
                      <a:pt x="4" y="148"/>
                    </a:lnTo>
                    <a:lnTo>
                      <a:pt x="2" y="166"/>
                    </a:lnTo>
                    <a:lnTo>
                      <a:pt x="0" y="184"/>
                    </a:lnTo>
                    <a:lnTo>
                      <a:pt x="0" y="184"/>
                    </a:lnTo>
                    <a:lnTo>
                      <a:pt x="2" y="204"/>
                    </a:lnTo>
                    <a:lnTo>
                      <a:pt x="4" y="222"/>
                    </a:lnTo>
                    <a:lnTo>
                      <a:pt x="10" y="238"/>
                    </a:lnTo>
                    <a:lnTo>
                      <a:pt x="16" y="256"/>
                    </a:lnTo>
                    <a:lnTo>
                      <a:pt x="24" y="272"/>
                    </a:lnTo>
                    <a:lnTo>
                      <a:pt x="34" y="286"/>
                    </a:lnTo>
                    <a:lnTo>
                      <a:pt x="44" y="300"/>
                    </a:lnTo>
                    <a:lnTo>
                      <a:pt x="56" y="314"/>
                    </a:lnTo>
                    <a:lnTo>
                      <a:pt x="70" y="326"/>
                    </a:lnTo>
                    <a:lnTo>
                      <a:pt x="84" y="336"/>
                    </a:lnTo>
                    <a:lnTo>
                      <a:pt x="100" y="346"/>
                    </a:lnTo>
                    <a:lnTo>
                      <a:pt x="118" y="354"/>
                    </a:lnTo>
                    <a:lnTo>
                      <a:pt x="134" y="360"/>
                    </a:lnTo>
                    <a:lnTo>
                      <a:pt x="152" y="364"/>
                    </a:lnTo>
                    <a:lnTo>
                      <a:pt x="172" y="366"/>
                    </a:lnTo>
                    <a:lnTo>
                      <a:pt x="192" y="368"/>
                    </a:lnTo>
                    <a:lnTo>
                      <a:pt x="192" y="368"/>
                    </a:lnTo>
                    <a:lnTo>
                      <a:pt x="222" y="366"/>
                    </a:lnTo>
                    <a:lnTo>
                      <a:pt x="250" y="358"/>
                    </a:lnTo>
                    <a:lnTo>
                      <a:pt x="278" y="348"/>
                    </a:lnTo>
                    <a:lnTo>
                      <a:pt x="302" y="334"/>
                    </a:lnTo>
                    <a:lnTo>
                      <a:pt x="388" y="438"/>
                    </a:lnTo>
                    <a:lnTo>
                      <a:pt x="388" y="438"/>
                    </a:lnTo>
                    <a:lnTo>
                      <a:pt x="394" y="444"/>
                    </a:lnTo>
                    <a:lnTo>
                      <a:pt x="394" y="444"/>
                    </a:lnTo>
                    <a:lnTo>
                      <a:pt x="402" y="448"/>
                    </a:lnTo>
                    <a:lnTo>
                      <a:pt x="410" y="452"/>
                    </a:lnTo>
                    <a:lnTo>
                      <a:pt x="420" y="454"/>
                    </a:lnTo>
                    <a:lnTo>
                      <a:pt x="428" y="454"/>
                    </a:lnTo>
                    <a:lnTo>
                      <a:pt x="436" y="452"/>
                    </a:lnTo>
                    <a:lnTo>
                      <a:pt x="444" y="448"/>
                    </a:lnTo>
                    <a:lnTo>
                      <a:pt x="452" y="442"/>
                    </a:lnTo>
                    <a:lnTo>
                      <a:pt x="458" y="436"/>
                    </a:lnTo>
                    <a:lnTo>
                      <a:pt x="458" y="436"/>
                    </a:lnTo>
                    <a:lnTo>
                      <a:pt x="462" y="428"/>
                    </a:lnTo>
                    <a:lnTo>
                      <a:pt x="466" y="420"/>
                    </a:lnTo>
                    <a:lnTo>
                      <a:pt x="468" y="412"/>
                    </a:lnTo>
                    <a:lnTo>
                      <a:pt x="468" y="404"/>
                    </a:lnTo>
                    <a:lnTo>
                      <a:pt x="466" y="396"/>
                    </a:lnTo>
                    <a:lnTo>
                      <a:pt x="462" y="388"/>
                    </a:lnTo>
                    <a:lnTo>
                      <a:pt x="458" y="380"/>
                    </a:lnTo>
                    <a:lnTo>
                      <a:pt x="450" y="374"/>
                    </a:lnTo>
                    <a:lnTo>
                      <a:pt x="450" y="374"/>
                    </a:lnTo>
                    <a:close/>
                    <a:moveTo>
                      <a:pt x="284" y="286"/>
                    </a:moveTo>
                    <a:lnTo>
                      <a:pt x="284" y="286"/>
                    </a:lnTo>
                    <a:lnTo>
                      <a:pt x="262" y="300"/>
                    </a:lnTo>
                    <a:lnTo>
                      <a:pt x="250" y="306"/>
                    </a:lnTo>
                    <a:lnTo>
                      <a:pt x="238" y="310"/>
                    </a:lnTo>
                    <a:lnTo>
                      <a:pt x="238" y="310"/>
                    </a:lnTo>
                    <a:lnTo>
                      <a:pt x="216" y="316"/>
                    </a:lnTo>
                    <a:lnTo>
                      <a:pt x="192" y="318"/>
                    </a:lnTo>
                    <a:lnTo>
                      <a:pt x="192" y="318"/>
                    </a:lnTo>
                    <a:lnTo>
                      <a:pt x="170" y="316"/>
                    </a:lnTo>
                    <a:lnTo>
                      <a:pt x="150" y="312"/>
                    </a:lnTo>
                    <a:lnTo>
                      <a:pt x="150" y="312"/>
                    </a:lnTo>
                    <a:lnTo>
                      <a:pt x="136" y="308"/>
                    </a:lnTo>
                    <a:lnTo>
                      <a:pt x="122" y="302"/>
                    </a:lnTo>
                    <a:lnTo>
                      <a:pt x="110" y="294"/>
                    </a:lnTo>
                    <a:lnTo>
                      <a:pt x="98" y="286"/>
                    </a:lnTo>
                    <a:lnTo>
                      <a:pt x="98" y="286"/>
                    </a:lnTo>
                    <a:lnTo>
                      <a:pt x="88" y="276"/>
                    </a:lnTo>
                    <a:lnTo>
                      <a:pt x="78" y="264"/>
                    </a:lnTo>
                    <a:lnTo>
                      <a:pt x="70" y="254"/>
                    </a:lnTo>
                    <a:lnTo>
                      <a:pt x="64" y="240"/>
                    </a:lnTo>
                    <a:lnTo>
                      <a:pt x="58" y="228"/>
                    </a:lnTo>
                    <a:lnTo>
                      <a:pt x="54" y="214"/>
                    </a:lnTo>
                    <a:lnTo>
                      <a:pt x="50" y="200"/>
                    </a:lnTo>
                    <a:lnTo>
                      <a:pt x="50" y="184"/>
                    </a:lnTo>
                    <a:lnTo>
                      <a:pt x="50" y="184"/>
                    </a:lnTo>
                    <a:lnTo>
                      <a:pt x="50" y="170"/>
                    </a:lnTo>
                    <a:lnTo>
                      <a:pt x="52" y="158"/>
                    </a:lnTo>
                    <a:lnTo>
                      <a:pt x="56" y="144"/>
                    </a:lnTo>
                    <a:lnTo>
                      <a:pt x="62" y="132"/>
                    </a:lnTo>
                    <a:lnTo>
                      <a:pt x="68" y="120"/>
                    </a:lnTo>
                    <a:lnTo>
                      <a:pt x="74" y="110"/>
                    </a:lnTo>
                    <a:lnTo>
                      <a:pt x="82" y="100"/>
                    </a:lnTo>
                    <a:lnTo>
                      <a:pt x="92" y="90"/>
                    </a:lnTo>
                    <a:lnTo>
                      <a:pt x="102" y="80"/>
                    </a:lnTo>
                    <a:lnTo>
                      <a:pt x="112" y="74"/>
                    </a:lnTo>
                    <a:lnTo>
                      <a:pt x="124" y="66"/>
                    </a:lnTo>
                    <a:lnTo>
                      <a:pt x="136" y="60"/>
                    </a:lnTo>
                    <a:lnTo>
                      <a:pt x="150" y="56"/>
                    </a:lnTo>
                    <a:lnTo>
                      <a:pt x="162" y="54"/>
                    </a:lnTo>
                    <a:lnTo>
                      <a:pt x="176" y="52"/>
                    </a:lnTo>
                    <a:lnTo>
                      <a:pt x="192" y="50"/>
                    </a:lnTo>
                    <a:lnTo>
                      <a:pt x="192" y="50"/>
                    </a:lnTo>
                    <a:lnTo>
                      <a:pt x="206" y="52"/>
                    </a:lnTo>
                    <a:lnTo>
                      <a:pt x="220" y="54"/>
                    </a:lnTo>
                    <a:lnTo>
                      <a:pt x="232" y="56"/>
                    </a:lnTo>
                    <a:lnTo>
                      <a:pt x="246" y="60"/>
                    </a:lnTo>
                    <a:lnTo>
                      <a:pt x="258" y="66"/>
                    </a:lnTo>
                    <a:lnTo>
                      <a:pt x="270" y="74"/>
                    </a:lnTo>
                    <a:lnTo>
                      <a:pt x="280" y="80"/>
                    </a:lnTo>
                    <a:lnTo>
                      <a:pt x="290" y="90"/>
                    </a:lnTo>
                    <a:lnTo>
                      <a:pt x="300" y="100"/>
                    </a:lnTo>
                    <a:lnTo>
                      <a:pt x="308" y="110"/>
                    </a:lnTo>
                    <a:lnTo>
                      <a:pt x="316" y="120"/>
                    </a:lnTo>
                    <a:lnTo>
                      <a:pt x="322" y="132"/>
                    </a:lnTo>
                    <a:lnTo>
                      <a:pt x="326" y="144"/>
                    </a:lnTo>
                    <a:lnTo>
                      <a:pt x="330" y="158"/>
                    </a:lnTo>
                    <a:lnTo>
                      <a:pt x="332" y="170"/>
                    </a:lnTo>
                    <a:lnTo>
                      <a:pt x="332" y="184"/>
                    </a:lnTo>
                    <a:lnTo>
                      <a:pt x="332" y="184"/>
                    </a:lnTo>
                    <a:lnTo>
                      <a:pt x="332" y="200"/>
                    </a:lnTo>
                    <a:lnTo>
                      <a:pt x="328" y="214"/>
                    </a:lnTo>
                    <a:lnTo>
                      <a:pt x="324" y="228"/>
                    </a:lnTo>
                    <a:lnTo>
                      <a:pt x="318" y="240"/>
                    </a:lnTo>
                    <a:lnTo>
                      <a:pt x="312" y="254"/>
                    </a:lnTo>
                    <a:lnTo>
                      <a:pt x="304" y="266"/>
                    </a:lnTo>
                    <a:lnTo>
                      <a:pt x="294" y="276"/>
                    </a:lnTo>
                    <a:lnTo>
                      <a:pt x="284" y="286"/>
                    </a:lnTo>
                    <a:lnTo>
                      <a:pt x="284" y="286"/>
                    </a:lnTo>
                    <a:close/>
                  </a:path>
                </a:pathLst>
              </a:custGeom>
              <a:solidFill>
                <a:schemeClr val="tx2"/>
              </a:solidFill>
              <a:ln>
                <a:solidFill>
                  <a:srgbClr val="0E68A2"/>
                </a:solidFill>
              </a:ln>
              <a:extLst/>
            </p:spPr>
            <p:txBody>
              <a:bodyPr vert="horz" wrap="square" lIns="91440" tIns="45720" rIns="91440" bIns="45720" numCol="1" anchor="t" anchorCtr="0" compatLnSpc="1">
                <a:prstTxWarp prst="textNoShape">
                  <a:avLst/>
                </a:prstTxWarp>
              </a:bodyPr>
              <a:lstStyle/>
              <a:p>
                <a:endParaRPr lang="de-DE">
                  <a:solidFill>
                    <a:srgbClr val="0E68A2"/>
                  </a:solidFill>
                </a:endParaRPr>
              </a:p>
            </p:txBody>
          </p:sp>
        </p:grpSp>
        <p:grpSp>
          <p:nvGrpSpPr>
            <p:cNvPr id="40" name="Gruppieren 39">
              <a:extLst>
                <a:ext uri="{FF2B5EF4-FFF2-40B4-BE49-F238E27FC236}">
                  <a16:creationId xmlns:a16="http://schemas.microsoft.com/office/drawing/2014/main" id="{2AE80BC9-1301-E341-819E-62CB20D78B60}"/>
                </a:ext>
              </a:extLst>
            </p:cNvPr>
            <p:cNvGrpSpPr/>
            <p:nvPr/>
          </p:nvGrpSpPr>
          <p:grpSpPr>
            <a:xfrm>
              <a:off x="154249" y="2246237"/>
              <a:ext cx="1189080" cy="759936"/>
              <a:chOff x="466992" y="3500543"/>
              <a:chExt cx="854110" cy="516793"/>
            </a:xfrm>
          </p:grpSpPr>
          <p:sp>
            <p:nvSpPr>
              <p:cNvPr id="41" name="Oval 40">
                <a:extLst>
                  <a:ext uri="{FF2B5EF4-FFF2-40B4-BE49-F238E27FC236}">
                    <a16:creationId xmlns:a16="http://schemas.microsoft.com/office/drawing/2014/main" id="{8F340A18-F78C-1540-A21C-2D29DF4D34B0}"/>
                  </a:ext>
                </a:extLst>
              </p:cNvPr>
              <p:cNvSpPr/>
              <p:nvPr/>
            </p:nvSpPr>
            <p:spPr>
              <a:xfrm>
                <a:off x="621249" y="3500543"/>
                <a:ext cx="543031" cy="514117"/>
              </a:xfrm>
              <a:prstGeom prst="ellipse">
                <a:avLst/>
              </a:prstGeom>
              <a:noFill/>
              <a:ln w="12700">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42" name="Textfeld 41">
                <a:extLst>
                  <a:ext uri="{FF2B5EF4-FFF2-40B4-BE49-F238E27FC236}">
                    <a16:creationId xmlns:a16="http://schemas.microsoft.com/office/drawing/2014/main" id="{26681629-38DB-B84F-94D0-8CE04D894D4C}"/>
                  </a:ext>
                </a:extLst>
              </p:cNvPr>
              <p:cNvSpPr txBox="1"/>
              <p:nvPr/>
            </p:nvSpPr>
            <p:spPr>
              <a:xfrm>
                <a:off x="466992" y="3703382"/>
                <a:ext cx="854110" cy="313954"/>
              </a:xfrm>
              <a:prstGeom prst="rect">
                <a:avLst/>
              </a:prstGeom>
              <a:noFill/>
            </p:spPr>
            <p:txBody>
              <a:bodyPr wrap="square" rtlCol="0">
                <a:spAutoFit/>
              </a:bodyPr>
              <a:lstStyle/>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Classifi</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cation</a:t>
                </a:r>
              </a:p>
            </p:txBody>
          </p:sp>
        </p:grpSp>
      </p:grpSp>
      <p:grpSp>
        <p:nvGrpSpPr>
          <p:cNvPr id="46" name="Gruppieren 45">
            <a:extLst>
              <a:ext uri="{FF2B5EF4-FFF2-40B4-BE49-F238E27FC236}">
                <a16:creationId xmlns:a16="http://schemas.microsoft.com/office/drawing/2014/main" id="{C7F34C37-51FC-FE43-861A-95734424AE57}"/>
              </a:ext>
            </a:extLst>
          </p:cNvPr>
          <p:cNvGrpSpPr/>
          <p:nvPr/>
        </p:nvGrpSpPr>
        <p:grpSpPr>
          <a:xfrm>
            <a:off x="371546" y="2208780"/>
            <a:ext cx="854110" cy="756000"/>
            <a:chOff x="502068" y="3532549"/>
            <a:chExt cx="854110" cy="756000"/>
          </a:xfrm>
        </p:grpSpPr>
        <p:sp>
          <p:nvSpPr>
            <p:cNvPr id="47" name="Oval 46">
              <a:extLst>
                <a:ext uri="{FF2B5EF4-FFF2-40B4-BE49-F238E27FC236}">
                  <a16:creationId xmlns:a16="http://schemas.microsoft.com/office/drawing/2014/main" id="{0D3A86D0-C323-8244-89E0-FC9696045C14}"/>
                </a:ext>
              </a:extLst>
            </p:cNvPr>
            <p:cNvSpPr/>
            <p:nvPr/>
          </p:nvSpPr>
          <p:spPr>
            <a:xfrm>
              <a:off x="544379" y="3532549"/>
              <a:ext cx="756000" cy="756000"/>
            </a:xfrm>
            <a:prstGeom prst="ellipse">
              <a:avLst/>
            </a:prstGeom>
            <a:noFill/>
            <a:ln w="25400">
              <a:solidFill>
                <a:schemeClr val="accent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48" name="Textfeld 47">
              <a:extLst>
                <a:ext uri="{FF2B5EF4-FFF2-40B4-BE49-F238E27FC236}">
                  <a16:creationId xmlns:a16="http://schemas.microsoft.com/office/drawing/2014/main" id="{D1B3E1F2-DB78-B745-B457-7A780FD79810}"/>
                </a:ext>
              </a:extLst>
            </p:cNvPr>
            <p:cNvSpPr txBox="1"/>
            <p:nvPr/>
          </p:nvSpPr>
          <p:spPr>
            <a:xfrm>
              <a:off x="502068" y="389811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Summary</a:t>
              </a:r>
            </a:p>
          </p:txBody>
        </p:sp>
      </p:grpSp>
      <p:sp>
        <p:nvSpPr>
          <p:cNvPr id="50" name="Pfeil nach rechts 49">
            <a:extLst>
              <a:ext uri="{FF2B5EF4-FFF2-40B4-BE49-F238E27FC236}">
                <a16:creationId xmlns:a16="http://schemas.microsoft.com/office/drawing/2014/main" id="{58B1F4CE-E3CF-6749-B18B-658B71FB7EA1}"/>
              </a:ext>
            </a:extLst>
          </p:cNvPr>
          <p:cNvSpPr/>
          <p:nvPr/>
        </p:nvSpPr>
        <p:spPr>
          <a:xfrm rot="11160943">
            <a:off x="1261669" y="2554317"/>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51" name="Group 38">
            <a:extLst>
              <a:ext uri="{FF2B5EF4-FFF2-40B4-BE49-F238E27FC236}">
                <a16:creationId xmlns:a16="http://schemas.microsoft.com/office/drawing/2014/main" id="{410D1BE2-9410-644C-8FB3-3B6089769D6D}"/>
              </a:ext>
            </a:extLst>
          </p:cNvPr>
          <p:cNvGrpSpPr>
            <a:grpSpLocks noChangeAspect="1"/>
          </p:cNvGrpSpPr>
          <p:nvPr/>
        </p:nvGrpSpPr>
        <p:grpSpPr bwMode="auto">
          <a:xfrm>
            <a:off x="682365" y="2342819"/>
            <a:ext cx="197411" cy="197721"/>
            <a:chOff x="1830" y="1681"/>
            <a:chExt cx="636" cy="637"/>
          </a:xfrm>
        </p:grpSpPr>
        <p:sp>
          <p:nvSpPr>
            <p:cNvPr id="52" name="AutoShape 37">
              <a:extLst>
                <a:ext uri="{FF2B5EF4-FFF2-40B4-BE49-F238E27FC236}">
                  <a16:creationId xmlns:a16="http://schemas.microsoft.com/office/drawing/2014/main" id="{86E30975-3209-8646-83C8-671B8598418C}"/>
                </a:ext>
              </a:extLst>
            </p:cNvPr>
            <p:cNvSpPr>
              <a:spLocks noChangeAspect="1" noChangeArrowheads="1" noTextEdit="1"/>
            </p:cNvSpPr>
            <p:nvPr/>
          </p:nvSpPr>
          <p:spPr bwMode="auto">
            <a:xfrm>
              <a:off x="1830" y="1681"/>
              <a:ext cx="6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39">
              <a:extLst>
                <a:ext uri="{FF2B5EF4-FFF2-40B4-BE49-F238E27FC236}">
                  <a16:creationId xmlns:a16="http://schemas.microsoft.com/office/drawing/2014/main" id="{11FDFCF2-D11F-E341-97AC-8FBE3F9EA702}"/>
                </a:ext>
              </a:extLst>
            </p:cNvPr>
            <p:cNvSpPr>
              <a:spLocks noEditPoints="1"/>
            </p:cNvSpPr>
            <p:nvPr/>
          </p:nvSpPr>
          <p:spPr bwMode="auto">
            <a:xfrm>
              <a:off x="1830" y="1681"/>
              <a:ext cx="636" cy="637"/>
            </a:xfrm>
            <a:custGeom>
              <a:avLst/>
              <a:gdLst>
                <a:gd name="T0" fmla="*/ 54 w 636"/>
                <a:gd name="T1" fmla="*/ 0 h 637"/>
                <a:gd name="T2" fmla="*/ 44 w 636"/>
                <a:gd name="T3" fmla="*/ 0 h 637"/>
                <a:gd name="T4" fmla="*/ 24 w 636"/>
                <a:gd name="T5" fmla="*/ 8 h 637"/>
                <a:gd name="T6" fmla="*/ 10 w 636"/>
                <a:gd name="T7" fmla="*/ 22 h 637"/>
                <a:gd name="T8" fmla="*/ 2 w 636"/>
                <a:gd name="T9" fmla="*/ 42 h 637"/>
                <a:gd name="T10" fmla="*/ 0 w 636"/>
                <a:gd name="T11" fmla="*/ 583 h 637"/>
                <a:gd name="T12" fmla="*/ 2 w 636"/>
                <a:gd name="T13" fmla="*/ 593 h 637"/>
                <a:gd name="T14" fmla="*/ 10 w 636"/>
                <a:gd name="T15" fmla="*/ 613 h 637"/>
                <a:gd name="T16" fmla="*/ 24 w 636"/>
                <a:gd name="T17" fmla="*/ 627 h 637"/>
                <a:gd name="T18" fmla="*/ 42 w 636"/>
                <a:gd name="T19" fmla="*/ 635 h 637"/>
                <a:gd name="T20" fmla="*/ 584 w 636"/>
                <a:gd name="T21" fmla="*/ 637 h 637"/>
                <a:gd name="T22" fmla="*/ 594 w 636"/>
                <a:gd name="T23" fmla="*/ 635 h 637"/>
                <a:gd name="T24" fmla="*/ 614 w 636"/>
                <a:gd name="T25" fmla="*/ 627 h 637"/>
                <a:gd name="T26" fmla="*/ 628 w 636"/>
                <a:gd name="T27" fmla="*/ 613 h 637"/>
                <a:gd name="T28" fmla="*/ 636 w 636"/>
                <a:gd name="T29" fmla="*/ 595 h 637"/>
                <a:gd name="T30" fmla="*/ 636 w 636"/>
                <a:gd name="T31" fmla="*/ 52 h 637"/>
                <a:gd name="T32" fmla="*/ 636 w 636"/>
                <a:gd name="T33" fmla="*/ 40 h 637"/>
                <a:gd name="T34" fmla="*/ 628 w 636"/>
                <a:gd name="T35" fmla="*/ 22 h 637"/>
                <a:gd name="T36" fmla="*/ 612 w 636"/>
                <a:gd name="T37" fmla="*/ 8 h 637"/>
                <a:gd name="T38" fmla="*/ 594 w 636"/>
                <a:gd name="T39" fmla="*/ 0 h 637"/>
                <a:gd name="T40" fmla="*/ 584 w 636"/>
                <a:gd name="T41" fmla="*/ 0 h 637"/>
                <a:gd name="T42" fmla="*/ 600 w 636"/>
                <a:gd name="T43" fmla="*/ 561 h 637"/>
                <a:gd name="T44" fmla="*/ 596 w 636"/>
                <a:gd name="T45" fmla="*/ 575 h 637"/>
                <a:gd name="T46" fmla="*/ 588 w 636"/>
                <a:gd name="T47" fmla="*/ 587 h 637"/>
                <a:gd name="T48" fmla="*/ 576 w 636"/>
                <a:gd name="T49" fmla="*/ 595 h 637"/>
                <a:gd name="T50" fmla="*/ 562 w 636"/>
                <a:gd name="T51" fmla="*/ 597 h 637"/>
                <a:gd name="T52" fmla="*/ 76 w 636"/>
                <a:gd name="T53" fmla="*/ 597 h 637"/>
                <a:gd name="T54" fmla="*/ 62 w 636"/>
                <a:gd name="T55" fmla="*/ 595 h 637"/>
                <a:gd name="T56" fmla="*/ 50 w 636"/>
                <a:gd name="T57" fmla="*/ 587 h 637"/>
                <a:gd name="T58" fmla="*/ 42 w 636"/>
                <a:gd name="T59" fmla="*/ 575 h 637"/>
                <a:gd name="T60" fmla="*/ 40 w 636"/>
                <a:gd name="T61" fmla="*/ 561 h 637"/>
                <a:gd name="T62" fmla="*/ 40 w 636"/>
                <a:gd name="T63" fmla="*/ 74 h 637"/>
                <a:gd name="T64" fmla="*/ 42 w 636"/>
                <a:gd name="T65" fmla="*/ 60 h 637"/>
                <a:gd name="T66" fmla="*/ 50 w 636"/>
                <a:gd name="T67" fmla="*/ 48 h 637"/>
                <a:gd name="T68" fmla="*/ 62 w 636"/>
                <a:gd name="T69" fmla="*/ 40 h 637"/>
                <a:gd name="T70" fmla="*/ 76 w 636"/>
                <a:gd name="T71" fmla="*/ 36 h 637"/>
                <a:gd name="T72" fmla="*/ 562 w 636"/>
                <a:gd name="T73" fmla="*/ 36 h 637"/>
                <a:gd name="T74" fmla="*/ 576 w 636"/>
                <a:gd name="T75" fmla="*/ 40 h 637"/>
                <a:gd name="T76" fmla="*/ 588 w 636"/>
                <a:gd name="T77" fmla="*/ 48 h 637"/>
                <a:gd name="T78" fmla="*/ 596 w 636"/>
                <a:gd name="T79" fmla="*/ 60 h 637"/>
                <a:gd name="T80" fmla="*/ 598 w 636"/>
                <a:gd name="T81" fmla="*/ 74 h 637"/>
                <a:gd name="T82" fmla="*/ 600 w 636"/>
                <a:gd name="T83" fmla="*/ 56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6" h="637">
                  <a:moveTo>
                    <a:pt x="584" y="0"/>
                  </a:moveTo>
                  <a:lnTo>
                    <a:pt x="54" y="0"/>
                  </a:lnTo>
                  <a:lnTo>
                    <a:pt x="54" y="0"/>
                  </a:lnTo>
                  <a:lnTo>
                    <a:pt x="44" y="0"/>
                  </a:lnTo>
                  <a:lnTo>
                    <a:pt x="34" y="4"/>
                  </a:lnTo>
                  <a:lnTo>
                    <a:pt x="24" y="8"/>
                  </a:lnTo>
                  <a:lnTo>
                    <a:pt x="16" y="14"/>
                  </a:lnTo>
                  <a:lnTo>
                    <a:pt x="10" y="22"/>
                  </a:lnTo>
                  <a:lnTo>
                    <a:pt x="6" y="32"/>
                  </a:lnTo>
                  <a:lnTo>
                    <a:pt x="2" y="42"/>
                  </a:lnTo>
                  <a:lnTo>
                    <a:pt x="0" y="52"/>
                  </a:lnTo>
                  <a:lnTo>
                    <a:pt x="0" y="583"/>
                  </a:lnTo>
                  <a:lnTo>
                    <a:pt x="0" y="583"/>
                  </a:lnTo>
                  <a:lnTo>
                    <a:pt x="2" y="593"/>
                  </a:lnTo>
                  <a:lnTo>
                    <a:pt x="4" y="603"/>
                  </a:lnTo>
                  <a:lnTo>
                    <a:pt x="10" y="613"/>
                  </a:lnTo>
                  <a:lnTo>
                    <a:pt x="16" y="621"/>
                  </a:lnTo>
                  <a:lnTo>
                    <a:pt x="24" y="627"/>
                  </a:lnTo>
                  <a:lnTo>
                    <a:pt x="32" y="631"/>
                  </a:lnTo>
                  <a:lnTo>
                    <a:pt x="42" y="635"/>
                  </a:lnTo>
                  <a:lnTo>
                    <a:pt x="54" y="637"/>
                  </a:lnTo>
                  <a:lnTo>
                    <a:pt x="584" y="637"/>
                  </a:lnTo>
                  <a:lnTo>
                    <a:pt x="584" y="637"/>
                  </a:lnTo>
                  <a:lnTo>
                    <a:pt x="594" y="635"/>
                  </a:lnTo>
                  <a:lnTo>
                    <a:pt x="604" y="633"/>
                  </a:lnTo>
                  <a:lnTo>
                    <a:pt x="614" y="627"/>
                  </a:lnTo>
                  <a:lnTo>
                    <a:pt x="622" y="621"/>
                  </a:lnTo>
                  <a:lnTo>
                    <a:pt x="628" y="613"/>
                  </a:lnTo>
                  <a:lnTo>
                    <a:pt x="632" y="605"/>
                  </a:lnTo>
                  <a:lnTo>
                    <a:pt x="636" y="595"/>
                  </a:lnTo>
                  <a:lnTo>
                    <a:pt x="636" y="583"/>
                  </a:lnTo>
                  <a:lnTo>
                    <a:pt x="636" y="52"/>
                  </a:lnTo>
                  <a:lnTo>
                    <a:pt x="636" y="52"/>
                  </a:lnTo>
                  <a:lnTo>
                    <a:pt x="636" y="40"/>
                  </a:lnTo>
                  <a:lnTo>
                    <a:pt x="632" y="30"/>
                  </a:lnTo>
                  <a:lnTo>
                    <a:pt x="628" y="22"/>
                  </a:lnTo>
                  <a:lnTo>
                    <a:pt x="620" y="14"/>
                  </a:lnTo>
                  <a:lnTo>
                    <a:pt x="612" y="8"/>
                  </a:lnTo>
                  <a:lnTo>
                    <a:pt x="604" y="4"/>
                  </a:lnTo>
                  <a:lnTo>
                    <a:pt x="594" y="0"/>
                  </a:lnTo>
                  <a:lnTo>
                    <a:pt x="584" y="0"/>
                  </a:lnTo>
                  <a:lnTo>
                    <a:pt x="584" y="0"/>
                  </a:lnTo>
                  <a:close/>
                  <a:moveTo>
                    <a:pt x="600" y="561"/>
                  </a:moveTo>
                  <a:lnTo>
                    <a:pt x="600" y="561"/>
                  </a:lnTo>
                  <a:lnTo>
                    <a:pt x="598" y="569"/>
                  </a:lnTo>
                  <a:lnTo>
                    <a:pt x="596" y="575"/>
                  </a:lnTo>
                  <a:lnTo>
                    <a:pt x="592" y="581"/>
                  </a:lnTo>
                  <a:lnTo>
                    <a:pt x="588" y="587"/>
                  </a:lnTo>
                  <a:lnTo>
                    <a:pt x="582" y="591"/>
                  </a:lnTo>
                  <a:lnTo>
                    <a:pt x="576" y="595"/>
                  </a:lnTo>
                  <a:lnTo>
                    <a:pt x="570" y="597"/>
                  </a:lnTo>
                  <a:lnTo>
                    <a:pt x="562" y="597"/>
                  </a:lnTo>
                  <a:lnTo>
                    <a:pt x="76" y="597"/>
                  </a:lnTo>
                  <a:lnTo>
                    <a:pt x="76" y="597"/>
                  </a:lnTo>
                  <a:lnTo>
                    <a:pt x="68" y="597"/>
                  </a:lnTo>
                  <a:lnTo>
                    <a:pt x="62" y="595"/>
                  </a:lnTo>
                  <a:lnTo>
                    <a:pt x="56" y="591"/>
                  </a:lnTo>
                  <a:lnTo>
                    <a:pt x="50" y="587"/>
                  </a:lnTo>
                  <a:lnTo>
                    <a:pt x="46" y="581"/>
                  </a:lnTo>
                  <a:lnTo>
                    <a:pt x="42" y="575"/>
                  </a:lnTo>
                  <a:lnTo>
                    <a:pt x="40" y="569"/>
                  </a:lnTo>
                  <a:lnTo>
                    <a:pt x="40" y="561"/>
                  </a:lnTo>
                  <a:lnTo>
                    <a:pt x="40" y="74"/>
                  </a:lnTo>
                  <a:lnTo>
                    <a:pt x="40" y="74"/>
                  </a:lnTo>
                  <a:lnTo>
                    <a:pt x="40" y="66"/>
                  </a:lnTo>
                  <a:lnTo>
                    <a:pt x="42" y="60"/>
                  </a:lnTo>
                  <a:lnTo>
                    <a:pt x="46" y="52"/>
                  </a:lnTo>
                  <a:lnTo>
                    <a:pt x="50" y="48"/>
                  </a:lnTo>
                  <a:lnTo>
                    <a:pt x="56" y="42"/>
                  </a:lnTo>
                  <a:lnTo>
                    <a:pt x="62" y="40"/>
                  </a:lnTo>
                  <a:lnTo>
                    <a:pt x="68" y="38"/>
                  </a:lnTo>
                  <a:lnTo>
                    <a:pt x="76" y="36"/>
                  </a:lnTo>
                  <a:lnTo>
                    <a:pt x="562" y="36"/>
                  </a:lnTo>
                  <a:lnTo>
                    <a:pt x="562" y="36"/>
                  </a:lnTo>
                  <a:lnTo>
                    <a:pt x="570" y="38"/>
                  </a:lnTo>
                  <a:lnTo>
                    <a:pt x="576" y="40"/>
                  </a:lnTo>
                  <a:lnTo>
                    <a:pt x="582" y="44"/>
                  </a:lnTo>
                  <a:lnTo>
                    <a:pt x="588" y="48"/>
                  </a:lnTo>
                  <a:lnTo>
                    <a:pt x="592" y="54"/>
                  </a:lnTo>
                  <a:lnTo>
                    <a:pt x="596" y="60"/>
                  </a:lnTo>
                  <a:lnTo>
                    <a:pt x="598" y="66"/>
                  </a:lnTo>
                  <a:lnTo>
                    <a:pt x="598" y="74"/>
                  </a:lnTo>
                  <a:lnTo>
                    <a:pt x="598" y="561"/>
                  </a:lnTo>
                  <a:lnTo>
                    <a:pt x="600" y="5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40">
              <a:extLst>
                <a:ext uri="{FF2B5EF4-FFF2-40B4-BE49-F238E27FC236}">
                  <a16:creationId xmlns:a16="http://schemas.microsoft.com/office/drawing/2014/main" id="{236D04D8-67C0-CA42-8B2F-FE2D2B484A83}"/>
                </a:ext>
              </a:extLst>
            </p:cNvPr>
            <p:cNvSpPr>
              <a:spLocks/>
            </p:cNvSpPr>
            <p:nvPr/>
          </p:nvSpPr>
          <p:spPr bwMode="auto">
            <a:xfrm>
              <a:off x="1904" y="1773"/>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6" y="6"/>
                  </a:lnTo>
                  <a:lnTo>
                    <a:pt x="490" y="12"/>
                  </a:lnTo>
                  <a:lnTo>
                    <a:pt x="492" y="20"/>
                  </a:lnTo>
                  <a:lnTo>
                    <a:pt x="492" y="38"/>
                  </a:lnTo>
                  <a:lnTo>
                    <a:pt x="492" y="38"/>
                  </a:lnTo>
                  <a:lnTo>
                    <a:pt x="492" y="46"/>
                  </a:lnTo>
                  <a:lnTo>
                    <a:pt x="488" y="52"/>
                  </a:lnTo>
                  <a:lnTo>
                    <a:pt x="482" y="56"/>
                  </a:lnTo>
                  <a:lnTo>
                    <a:pt x="474" y="58"/>
                  </a:lnTo>
                  <a:lnTo>
                    <a:pt x="474"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41">
              <a:extLst>
                <a:ext uri="{FF2B5EF4-FFF2-40B4-BE49-F238E27FC236}">
                  <a16:creationId xmlns:a16="http://schemas.microsoft.com/office/drawing/2014/main" id="{A3E3B303-C108-5843-A2D0-0F684D0045A2}"/>
                </a:ext>
              </a:extLst>
            </p:cNvPr>
            <p:cNvSpPr>
              <a:spLocks/>
            </p:cNvSpPr>
            <p:nvPr/>
          </p:nvSpPr>
          <p:spPr bwMode="auto">
            <a:xfrm>
              <a:off x="1902" y="1969"/>
              <a:ext cx="492" cy="59"/>
            </a:xfrm>
            <a:custGeom>
              <a:avLst/>
              <a:gdLst>
                <a:gd name="T0" fmla="*/ 474 w 492"/>
                <a:gd name="T1" fmla="*/ 59 h 59"/>
                <a:gd name="T2" fmla="*/ 20 w 492"/>
                <a:gd name="T3" fmla="*/ 59 h 59"/>
                <a:gd name="T4" fmla="*/ 20 w 492"/>
                <a:gd name="T5" fmla="*/ 59 h 59"/>
                <a:gd name="T6" fmla="*/ 12 w 492"/>
                <a:gd name="T7" fmla="*/ 57 h 59"/>
                <a:gd name="T8" fmla="*/ 6 w 492"/>
                <a:gd name="T9" fmla="*/ 53 h 59"/>
                <a:gd name="T10" fmla="*/ 2 w 492"/>
                <a:gd name="T11" fmla="*/ 47 h 59"/>
                <a:gd name="T12" fmla="*/ 0 w 492"/>
                <a:gd name="T13" fmla="*/ 39 h 59"/>
                <a:gd name="T14" fmla="*/ 0 w 492"/>
                <a:gd name="T15" fmla="*/ 20 h 59"/>
                <a:gd name="T16" fmla="*/ 0 w 492"/>
                <a:gd name="T17" fmla="*/ 20 h 59"/>
                <a:gd name="T18" fmla="*/ 2 w 492"/>
                <a:gd name="T19" fmla="*/ 12 h 59"/>
                <a:gd name="T20" fmla="*/ 6 w 492"/>
                <a:gd name="T21" fmla="*/ 6 h 59"/>
                <a:gd name="T22" fmla="*/ 12 w 492"/>
                <a:gd name="T23" fmla="*/ 2 h 59"/>
                <a:gd name="T24" fmla="*/ 20 w 492"/>
                <a:gd name="T25" fmla="*/ 0 h 59"/>
                <a:gd name="T26" fmla="*/ 474 w 492"/>
                <a:gd name="T27" fmla="*/ 0 h 59"/>
                <a:gd name="T28" fmla="*/ 474 w 492"/>
                <a:gd name="T29" fmla="*/ 0 h 59"/>
                <a:gd name="T30" fmla="*/ 480 w 492"/>
                <a:gd name="T31" fmla="*/ 2 h 59"/>
                <a:gd name="T32" fmla="*/ 488 w 492"/>
                <a:gd name="T33" fmla="*/ 6 h 59"/>
                <a:gd name="T34" fmla="*/ 492 w 492"/>
                <a:gd name="T35" fmla="*/ 12 h 59"/>
                <a:gd name="T36" fmla="*/ 492 w 492"/>
                <a:gd name="T37" fmla="*/ 20 h 59"/>
                <a:gd name="T38" fmla="*/ 492 w 492"/>
                <a:gd name="T39" fmla="*/ 39 h 59"/>
                <a:gd name="T40" fmla="*/ 492 w 492"/>
                <a:gd name="T41" fmla="*/ 39 h 59"/>
                <a:gd name="T42" fmla="*/ 492 w 492"/>
                <a:gd name="T43" fmla="*/ 47 h 59"/>
                <a:gd name="T44" fmla="*/ 488 w 492"/>
                <a:gd name="T45" fmla="*/ 53 h 59"/>
                <a:gd name="T46" fmla="*/ 482 w 492"/>
                <a:gd name="T47" fmla="*/ 57 h 59"/>
                <a:gd name="T48" fmla="*/ 474 w 492"/>
                <a:gd name="T49" fmla="*/ 59 h 59"/>
                <a:gd name="T50" fmla="*/ 474 w 492"/>
                <a:gd name="T5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9">
                  <a:moveTo>
                    <a:pt x="474" y="59"/>
                  </a:moveTo>
                  <a:lnTo>
                    <a:pt x="20" y="59"/>
                  </a:lnTo>
                  <a:lnTo>
                    <a:pt x="20" y="59"/>
                  </a:lnTo>
                  <a:lnTo>
                    <a:pt x="12" y="57"/>
                  </a:lnTo>
                  <a:lnTo>
                    <a:pt x="6" y="53"/>
                  </a:lnTo>
                  <a:lnTo>
                    <a:pt x="2" y="47"/>
                  </a:lnTo>
                  <a:lnTo>
                    <a:pt x="0" y="39"/>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9"/>
                  </a:lnTo>
                  <a:lnTo>
                    <a:pt x="492" y="39"/>
                  </a:lnTo>
                  <a:lnTo>
                    <a:pt x="492" y="47"/>
                  </a:lnTo>
                  <a:lnTo>
                    <a:pt x="488" y="53"/>
                  </a:lnTo>
                  <a:lnTo>
                    <a:pt x="482" y="57"/>
                  </a:lnTo>
                  <a:lnTo>
                    <a:pt x="474" y="59"/>
                  </a:lnTo>
                  <a:lnTo>
                    <a:pt x="474" y="5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42">
              <a:extLst>
                <a:ext uri="{FF2B5EF4-FFF2-40B4-BE49-F238E27FC236}">
                  <a16:creationId xmlns:a16="http://schemas.microsoft.com/office/drawing/2014/main" id="{BE21F26D-6CA3-CE49-BAA2-23683FE79317}"/>
                </a:ext>
              </a:extLst>
            </p:cNvPr>
            <p:cNvSpPr>
              <a:spLocks/>
            </p:cNvSpPr>
            <p:nvPr/>
          </p:nvSpPr>
          <p:spPr bwMode="auto">
            <a:xfrm>
              <a:off x="1902" y="1871"/>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8 w 492"/>
                <a:gd name="T33" fmla="*/ 6 h 58"/>
                <a:gd name="T34" fmla="*/ 492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43">
              <a:extLst>
                <a:ext uri="{FF2B5EF4-FFF2-40B4-BE49-F238E27FC236}">
                  <a16:creationId xmlns:a16="http://schemas.microsoft.com/office/drawing/2014/main" id="{8580ADF9-DF98-774E-B399-D9BBCA1756ED}"/>
                </a:ext>
              </a:extLst>
            </p:cNvPr>
            <p:cNvSpPr>
              <a:spLocks/>
            </p:cNvSpPr>
            <p:nvPr/>
          </p:nvSpPr>
          <p:spPr bwMode="auto">
            <a:xfrm>
              <a:off x="1904" y="2068"/>
              <a:ext cx="492" cy="58"/>
            </a:xfrm>
            <a:custGeom>
              <a:avLst/>
              <a:gdLst>
                <a:gd name="T0" fmla="*/ 472 w 492"/>
                <a:gd name="T1" fmla="*/ 58 h 58"/>
                <a:gd name="T2" fmla="*/ 18 w 492"/>
                <a:gd name="T3" fmla="*/ 58 h 58"/>
                <a:gd name="T4" fmla="*/ 18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18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18" y="58"/>
                  </a:lnTo>
                  <a:lnTo>
                    <a:pt x="18" y="58"/>
                  </a:lnTo>
                  <a:lnTo>
                    <a:pt x="12" y="56"/>
                  </a:lnTo>
                  <a:lnTo>
                    <a:pt x="6" y="52"/>
                  </a:lnTo>
                  <a:lnTo>
                    <a:pt x="2" y="46"/>
                  </a:lnTo>
                  <a:lnTo>
                    <a:pt x="0" y="38"/>
                  </a:lnTo>
                  <a:lnTo>
                    <a:pt x="0" y="20"/>
                  </a:lnTo>
                  <a:lnTo>
                    <a:pt x="0" y="20"/>
                  </a:lnTo>
                  <a:lnTo>
                    <a:pt x="2" y="12"/>
                  </a:lnTo>
                  <a:lnTo>
                    <a:pt x="6" y="6"/>
                  </a:lnTo>
                  <a:lnTo>
                    <a:pt x="12" y="2"/>
                  </a:lnTo>
                  <a:lnTo>
                    <a:pt x="18"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44">
              <a:extLst>
                <a:ext uri="{FF2B5EF4-FFF2-40B4-BE49-F238E27FC236}">
                  <a16:creationId xmlns:a16="http://schemas.microsoft.com/office/drawing/2014/main" id="{5DAD630C-E165-5B49-A945-14A91AECA820}"/>
                </a:ext>
              </a:extLst>
            </p:cNvPr>
            <p:cNvSpPr>
              <a:spLocks/>
            </p:cNvSpPr>
            <p:nvPr/>
          </p:nvSpPr>
          <p:spPr bwMode="auto">
            <a:xfrm>
              <a:off x="1902" y="2166"/>
              <a:ext cx="492" cy="58"/>
            </a:xfrm>
            <a:custGeom>
              <a:avLst/>
              <a:gdLst>
                <a:gd name="T0" fmla="*/ 472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9" name="Group 24">
            <a:extLst>
              <a:ext uri="{FF2B5EF4-FFF2-40B4-BE49-F238E27FC236}">
                <a16:creationId xmlns:a16="http://schemas.microsoft.com/office/drawing/2014/main" id="{2BD163E0-69D6-0E42-91A3-5AB5D759A213}"/>
              </a:ext>
            </a:extLst>
          </p:cNvPr>
          <p:cNvGrpSpPr>
            <a:grpSpLocks noChangeAspect="1"/>
          </p:cNvGrpSpPr>
          <p:nvPr/>
        </p:nvGrpSpPr>
        <p:grpSpPr bwMode="auto">
          <a:xfrm>
            <a:off x="1238960" y="3860626"/>
            <a:ext cx="354922" cy="332767"/>
            <a:chOff x="4224" y="697"/>
            <a:chExt cx="801" cy="751"/>
          </a:xfrm>
        </p:grpSpPr>
        <p:sp>
          <p:nvSpPr>
            <p:cNvPr id="60" name="AutoShape 23">
              <a:extLst>
                <a:ext uri="{FF2B5EF4-FFF2-40B4-BE49-F238E27FC236}">
                  <a16:creationId xmlns:a16="http://schemas.microsoft.com/office/drawing/2014/main" id="{D7AFBB42-9E05-D44E-8CEB-0396C7D7DE77}"/>
                </a:ext>
              </a:extLst>
            </p:cNvPr>
            <p:cNvSpPr>
              <a:spLocks noChangeAspect="1" noChangeArrowheads="1" noTextEdit="1"/>
            </p:cNvSpPr>
            <p:nvPr/>
          </p:nvSpPr>
          <p:spPr bwMode="auto">
            <a:xfrm>
              <a:off x="4224" y="697"/>
              <a:ext cx="801"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Freeform 25">
              <a:extLst>
                <a:ext uri="{FF2B5EF4-FFF2-40B4-BE49-F238E27FC236}">
                  <a16:creationId xmlns:a16="http://schemas.microsoft.com/office/drawing/2014/main" id="{E51E8944-88EC-D942-AAAD-6E4111D5C541}"/>
                </a:ext>
              </a:extLst>
            </p:cNvPr>
            <p:cNvSpPr>
              <a:spLocks noEditPoints="1"/>
            </p:cNvSpPr>
            <p:nvPr/>
          </p:nvSpPr>
          <p:spPr bwMode="auto">
            <a:xfrm>
              <a:off x="4224" y="1039"/>
              <a:ext cx="405" cy="409"/>
            </a:xfrm>
            <a:custGeom>
              <a:avLst/>
              <a:gdLst>
                <a:gd name="T0" fmla="*/ 405 w 405"/>
                <a:gd name="T1" fmla="*/ 205 h 409"/>
                <a:gd name="T2" fmla="*/ 348 w 405"/>
                <a:gd name="T3" fmla="*/ 171 h 409"/>
                <a:gd name="T4" fmla="*/ 342 w 405"/>
                <a:gd name="T5" fmla="*/ 151 h 409"/>
                <a:gd name="T6" fmla="*/ 366 w 405"/>
                <a:gd name="T7" fmla="*/ 85 h 409"/>
                <a:gd name="T8" fmla="*/ 346 w 405"/>
                <a:gd name="T9" fmla="*/ 61 h 409"/>
                <a:gd name="T10" fmla="*/ 292 w 405"/>
                <a:gd name="T11" fmla="*/ 83 h 409"/>
                <a:gd name="T12" fmla="*/ 258 w 405"/>
                <a:gd name="T13" fmla="*/ 61 h 409"/>
                <a:gd name="T14" fmla="*/ 250 w 405"/>
                <a:gd name="T15" fmla="*/ 6 h 409"/>
                <a:gd name="T16" fmla="*/ 220 w 405"/>
                <a:gd name="T17" fmla="*/ 0 h 409"/>
                <a:gd name="T18" fmla="*/ 192 w 405"/>
                <a:gd name="T19" fmla="*/ 49 h 409"/>
                <a:gd name="T20" fmla="*/ 152 w 405"/>
                <a:gd name="T21" fmla="*/ 57 h 409"/>
                <a:gd name="T22" fmla="*/ 110 w 405"/>
                <a:gd name="T23" fmla="*/ 20 h 409"/>
                <a:gd name="T24" fmla="*/ 82 w 405"/>
                <a:gd name="T25" fmla="*/ 35 h 409"/>
                <a:gd name="T26" fmla="*/ 94 w 405"/>
                <a:gd name="T27" fmla="*/ 91 h 409"/>
                <a:gd name="T28" fmla="*/ 68 w 405"/>
                <a:gd name="T29" fmla="*/ 121 h 409"/>
                <a:gd name="T30" fmla="*/ 10 w 405"/>
                <a:gd name="T31" fmla="*/ 119 h 409"/>
                <a:gd name="T32" fmla="*/ 46 w 405"/>
                <a:gd name="T33" fmla="*/ 185 h 409"/>
                <a:gd name="T34" fmla="*/ 44 w 405"/>
                <a:gd name="T35" fmla="*/ 203 h 409"/>
                <a:gd name="T36" fmla="*/ 46 w 405"/>
                <a:gd name="T37" fmla="*/ 225 h 409"/>
                <a:gd name="T38" fmla="*/ 0 w 405"/>
                <a:gd name="T39" fmla="*/ 261 h 409"/>
                <a:gd name="T40" fmla="*/ 10 w 405"/>
                <a:gd name="T41" fmla="*/ 289 h 409"/>
                <a:gd name="T42" fmla="*/ 68 w 405"/>
                <a:gd name="T43" fmla="*/ 287 h 409"/>
                <a:gd name="T44" fmla="*/ 94 w 405"/>
                <a:gd name="T45" fmla="*/ 317 h 409"/>
                <a:gd name="T46" fmla="*/ 82 w 405"/>
                <a:gd name="T47" fmla="*/ 375 h 409"/>
                <a:gd name="T48" fmla="*/ 108 w 405"/>
                <a:gd name="T49" fmla="*/ 389 h 409"/>
                <a:gd name="T50" fmla="*/ 152 w 405"/>
                <a:gd name="T51" fmla="*/ 351 h 409"/>
                <a:gd name="T52" fmla="*/ 192 w 405"/>
                <a:gd name="T53" fmla="*/ 357 h 409"/>
                <a:gd name="T54" fmla="*/ 220 w 405"/>
                <a:gd name="T55" fmla="*/ 409 h 409"/>
                <a:gd name="T56" fmla="*/ 258 w 405"/>
                <a:gd name="T57" fmla="*/ 345 h 409"/>
                <a:gd name="T58" fmla="*/ 274 w 405"/>
                <a:gd name="T59" fmla="*/ 337 h 409"/>
                <a:gd name="T60" fmla="*/ 346 w 405"/>
                <a:gd name="T61" fmla="*/ 349 h 409"/>
                <a:gd name="T62" fmla="*/ 356 w 405"/>
                <a:gd name="T63" fmla="*/ 337 h 409"/>
                <a:gd name="T64" fmla="*/ 334 w 405"/>
                <a:gd name="T65" fmla="*/ 275 h 409"/>
                <a:gd name="T66" fmla="*/ 342 w 405"/>
                <a:gd name="T67" fmla="*/ 257 h 409"/>
                <a:gd name="T68" fmla="*/ 405 w 405"/>
                <a:gd name="T69" fmla="*/ 219 h 409"/>
                <a:gd name="T70" fmla="*/ 405 w 405"/>
                <a:gd name="T71" fmla="*/ 205 h 409"/>
                <a:gd name="T72" fmla="*/ 270 w 405"/>
                <a:gd name="T73" fmla="*/ 203 h 409"/>
                <a:gd name="T74" fmla="*/ 270 w 405"/>
                <a:gd name="T75" fmla="*/ 217 h 409"/>
                <a:gd name="T76" fmla="*/ 258 w 405"/>
                <a:gd name="T77" fmla="*/ 243 h 409"/>
                <a:gd name="T78" fmla="*/ 238 w 405"/>
                <a:gd name="T79" fmla="*/ 263 h 409"/>
                <a:gd name="T80" fmla="*/ 212 w 405"/>
                <a:gd name="T81" fmla="*/ 275 h 409"/>
                <a:gd name="T82" fmla="*/ 198 w 405"/>
                <a:gd name="T83" fmla="*/ 275 h 409"/>
                <a:gd name="T84" fmla="*/ 170 w 405"/>
                <a:gd name="T85" fmla="*/ 269 h 409"/>
                <a:gd name="T86" fmla="*/ 146 w 405"/>
                <a:gd name="T87" fmla="*/ 255 h 409"/>
                <a:gd name="T88" fmla="*/ 132 w 405"/>
                <a:gd name="T89" fmla="*/ 231 h 409"/>
                <a:gd name="T90" fmla="*/ 126 w 405"/>
                <a:gd name="T91" fmla="*/ 203 h 409"/>
                <a:gd name="T92" fmla="*/ 128 w 405"/>
                <a:gd name="T93" fmla="*/ 189 h 409"/>
                <a:gd name="T94" fmla="*/ 138 w 405"/>
                <a:gd name="T95" fmla="*/ 163 h 409"/>
                <a:gd name="T96" fmla="*/ 158 w 405"/>
                <a:gd name="T97" fmla="*/ 143 h 409"/>
                <a:gd name="T98" fmla="*/ 184 w 405"/>
                <a:gd name="T99" fmla="*/ 133 h 409"/>
                <a:gd name="T100" fmla="*/ 198 w 405"/>
                <a:gd name="T101" fmla="*/ 131 h 409"/>
                <a:gd name="T102" fmla="*/ 226 w 405"/>
                <a:gd name="T103" fmla="*/ 137 h 409"/>
                <a:gd name="T104" fmla="*/ 250 w 405"/>
                <a:gd name="T105" fmla="*/ 151 h 409"/>
                <a:gd name="T106" fmla="*/ 264 w 405"/>
                <a:gd name="T107" fmla="*/ 175 h 409"/>
                <a:gd name="T108" fmla="*/ 270 w 405"/>
                <a:gd name="T109" fmla="*/ 20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5"/>
                  </a:moveTo>
                  <a:lnTo>
                    <a:pt x="405" y="205"/>
                  </a:lnTo>
                  <a:lnTo>
                    <a:pt x="405" y="189"/>
                  </a:lnTo>
                  <a:lnTo>
                    <a:pt x="348" y="171"/>
                  </a:lnTo>
                  <a:lnTo>
                    <a:pt x="348" y="171"/>
                  </a:lnTo>
                  <a:lnTo>
                    <a:pt x="342" y="151"/>
                  </a:lnTo>
                  <a:lnTo>
                    <a:pt x="334" y="133"/>
                  </a:lnTo>
                  <a:lnTo>
                    <a:pt x="366" y="85"/>
                  </a:lnTo>
                  <a:lnTo>
                    <a:pt x="366" y="85"/>
                  </a:lnTo>
                  <a:lnTo>
                    <a:pt x="346" y="61"/>
                  </a:lnTo>
                  <a:lnTo>
                    <a:pt x="292" y="83"/>
                  </a:lnTo>
                  <a:lnTo>
                    <a:pt x="292" y="83"/>
                  </a:lnTo>
                  <a:lnTo>
                    <a:pt x="276" y="71"/>
                  </a:lnTo>
                  <a:lnTo>
                    <a:pt x="258" y="61"/>
                  </a:lnTo>
                  <a:lnTo>
                    <a:pt x="250" y="6"/>
                  </a:lnTo>
                  <a:lnTo>
                    <a:pt x="250" y="6"/>
                  </a:lnTo>
                  <a:lnTo>
                    <a:pt x="234" y="2"/>
                  </a:lnTo>
                  <a:lnTo>
                    <a:pt x="220" y="0"/>
                  </a:lnTo>
                  <a:lnTo>
                    <a:pt x="192" y="49"/>
                  </a:lnTo>
                  <a:lnTo>
                    <a:pt x="192" y="49"/>
                  </a:lnTo>
                  <a:lnTo>
                    <a:pt x="172" y="53"/>
                  </a:lnTo>
                  <a:lnTo>
                    <a:pt x="152" y="57"/>
                  </a:lnTo>
                  <a:lnTo>
                    <a:pt x="110" y="20"/>
                  </a:lnTo>
                  <a:lnTo>
                    <a:pt x="110" y="20"/>
                  </a:lnTo>
                  <a:lnTo>
                    <a:pt x="96" y="28"/>
                  </a:lnTo>
                  <a:lnTo>
                    <a:pt x="82" y="35"/>
                  </a:lnTo>
                  <a:lnTo>
                    <a:pt x="94" y="91"/>
                  </a:lnTo>
                  <a:lnTo>
                    <a:pt x="94" y="91"/>
                  </a:lnTo>
                  <a:lnTo>
                    <a:pt x="80" y="105"/>
                  </a:lnTo>
                  <a:lnTo>
                    <a:pt x="68" y="121"/>
                  </a:lnTo>
                  <a:lnTo>
                    <a:pt x="10" y="119"/>
                  </a:lnTo>
                  <a:lnTo>
                    <a:pt x="10" y="119"/>
                  </a:lnTo>
                  <a:lnTo>
                    <a:pt x="0" y="149"/>
                  </a:lnTo>
                  <a:lnTo>
                    <a:pt x="46" y="185"/>
                  </a:lnTo>
                  <a:lnTo>
                    <a:pt x="46" y="185"/>
                  </a:lnTo>
                  <a:lnTo>
                    <a:pt x="44" y="203"/>
                  </a:lnTo>
                  <a:lnTo>
                    <a:pt x="44" y="203"/>
                  </a:lnTo>
                  <a:lnTo>
                    <a:pt x="46" y="225"/>
                  </a:lnTo>
                  <a:lnTo>
                    <a:pt x="0" y="261"/>
                  </a:lnTo>
                  <a:lnTo>
                    <a:pt x="0" y="261"/>
                  </a:lnTo>
                  <a:lnTo>
                    <a:pt x="4" y="275"/>
                  </a:lnTo>
                  <a:lnTo>
                    <a:pt x="10" y="289"/>
                  </a:lnTo>
                  <a:lnTo>
                    <a:pt x="68" y="287"/>
                  </a:lnTo>
                  <a:lnTo>
                    <a:pt x="68" y="287"/>
                  </a:lnTo>
                  <a:lnTo>
                    <a:pt x="80" y="303"/>
                  </a:lnTo>
                  <a:lnTo>
                    <a:pt x="94" y="317"/>
                  </a:lnTo>
                  <a:lnTo>
                    <a:pt x="82" y="375"/>
                  </a:lnTo>
                  <a:lnTo>
                    <a:pt x="82" y="375"/>
                  </a:lnTo>
                  <a:lnTo>
                    <a:pt x="94" y="383"/>
                  </a:lnTo>
                  <a:lnTo>
                    <a:pt x="108" y="389"/>
                  </a:lnTo>
                  <a:lnTo>
                    <a:pt x="152" y="351"/>
                  </a:lnTo>
                  <a:lnTo>
                    <a:pt x="152" y="351"/>
                  </a:lnTo>
                  <a:lnTo>
                    <a:pt x="172" y="355"/>
                  </a:lnTo>
                  <a:lnTo>
                    <a:pt x="192" y="357"/>
                  </a:lnTo>
                  <a:lnTo>
                    <a:pt x="220" y="409"/>
                  </a:lnTo>
                  <a:lnTo>
                    <a:pt x="220" y="409"/>
                  </a:lnTo>
                  <a:lnTo>
                    <a:pt x="250" y="403"/>
                  </a:lnTo>
                  <a:lnTo>
                    <a:pt x="258" y="345"/>
                  </a:lnTo>
                  <a:lnTo>
                    <a:pt x="258" y="345"/>
                  </a:lnTo>
                  <a:lnTo>
                    <a:pt x="274" y="337"/>
                  </a:lnTo>
                  <a:lnTo>
                    <a:pt x="292" y="325"/>
                  </a:lnTo>
                  <a:lnTo>
                    <a:pt x="346" y="349"/>
                  </a:lnTo>
                  <a:lnTo>
                    <a:pt x="346" y="349"/>
                  </a:lnTo>
                  <a:lnTo>
                    <a:pt x="356" y="337"/>
                  </a:lnTo>
                  <a:lnTo>
                    <a:pt x="366" y="325"/>
                  </a:lnTo>
                  <a:lnTo>
                    <a:pt x="334" y="275"/>
                  </a:lnTo>
                  <a:lnTo>
                    <a:pt x="334" y="275"/>
                  </a:lnTo>
                  <a:lnTo>
                    <a:pt x="342" y="257"/>
                  </a:lnTo>
                  <a:lnTo>
                    <a:pt x="348" y="237"/>
                  </a:lnTo>
                  <a:lnTo>
                    <a:pt x="405" y="219"/>
                  </a:lnTo>
                  <a:lnTo>
                    <a:pt x="405" y="219"/>
                  </a:lnTo>
                  <a:lnTo>
                    <a:pt x="405" y="205"/>
                  </a:lnTo>
                  <a:lnTo>
                    <a:pt x="405" y="205"/>
                  </a:lnTo>
                  <a:close/>
                  <a:moveTo>
                    <a:pt x="270" y="203"/>
                  </a:moveTo>
                  <a:lnTo>
                    <a:pt x="270" y="203"/>
                  </a:lnTo>
                  <a:lnTo>
                    <a:pt x="270" y="217"/>
                  </a:lnTo>
                  <a:lnTo>
                    <a:pt x="264" y="231"/>
                  </a:lnTo>
                  <a:lnTo>
                    <a:pt x="258" y="243"/>
                  </a:lnTo>
                  <a:lnTo>
                    <a:pt x="250" y="255"/>
                  </a:lnTo>
                  <a:lnTo>
                    <a:pt x="238" y="263"/>
                  </a:lnTo>
                  <a:lnTo>
                    <a:pt x="226" y="269"/>
                  </a:lnTo>
                  <a:lnTo>
                    <a:pt x="212" y="275"/>
                  </a:lnTo>
                  <a:lnTo>
                    <a:pt x="198" y="275"/>
                  </a:lnTo>
                  <a:lnTo>
                    <a:pt x="198" y="275"/>
                  </a:lnTo>
                  <a:lnTo>
                    <a:pt x="184" y="275"/>
                  </a:lnTo>
                  <a:lnTo>
                    <a:pt x="170" y="269"/>
                  </a:lnTo>
                  <a:lnTo>
                    <a:pt x="158" y="263"/>
                  </a:lnTo>
                  <a:lnTo>
                    <a:pt x="146" y="255"/>
                  </a:lnTo>
                  <a:lnTo>
                    <a:pt x="138" y="243"/>
                  </a:lnTo>
                  <a:lnTo>
                    <a:pt x="132" y="231"/>
                  </a:lnTo>
                  <a:lnTo>
                    <a:pt x="128" y="217"/>
                  </a:lnTo>
                  <a:lnTo>
                    <a:pt x="126" y="203"/>
                  </a:lnTo>
                  <a:lnTo>
                    <a:pt x="126" y="203"/>
                  </a:lnTo>
                  <a:lnTo>
                    <a:pt x="128" y="189"/>
                  </a:lnTo>
                  <a:lnTo>
                    <a:pt x="132" y="175"/>
                  </a:lnTo>
                  <a:lnTo>
                    <a:pt x="138" y="163"/>
                  </a:lnTo>
                  <a:lnTo>
                    <a:pt x="146" y="151"/>
                  </a:lnTo>
                  <a:lnTo>
                    <a:pt x="158" y="143"/>
                  </a:lnTo>
                  <a:lnTo>
                    <a:pt x="170" y="137"/>
                  </a:lnTo>
                  <a:lnTo>
                    <a:pt x="184" y="133"/>
                  </a:lnTo>
                  <a:lnTo>
                    <a:pt x="198" y="131"/>
                  </a:lnTo>
                  <a:lnTo>
                    <a:pt x="198" y="131"/>
                  </a:lnTo>
                  <a:lnTo>
                    <a:pt x="212" y="133"/>
                  </a:lnTo>
                  <a:lnTo>
                    <a:pt x="226" y="137"/>
                  </a:lnTo>
                  <a:lnTo>
                    <a:pt x="238" y="143"/>
                  </a:lnTo>
                  <a:lnTo>
                    <a:pt x="250" y="151"/>
                  </a:lnTo>
                  <a:lnTo>
                    <a:pt x="258" y="163"/>
                  </a:lnTo>
                  <a:lnTo>
                    <a:pt x="264" y="175"/>
                  </a:lnTo>
                  <a:lnTo>
                    <a:pt x="270" y="189"/>
                  </a:lnTo>
                  <a:lnTo>
                    <a:pt x="270" y="203"/>
                  </a:lnTo>
                  <a:lnTo>
                    <a:pt x="270" y="20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Freeform 26">
              <a:extLst>
                <a:ext uri="{FF2B5EF4-FFF2-40B4-BE49-F238E27FC236}">
                  <a16:creationId xmlns:a16="http://schemas.microsoft.com/office/drawing/2014/main" id="{C442CA09-095F-C042-B8A5-FB85F01E3894}"/>
                </a:ext>
              </a:extLst>
            </p:cNvPr>
            <p:cNvSpPr>
              <a:spLocks noEditPoints="1"/>
            </p:cNvSpPr>
            <p:nvPr/>
          </p:nvSpPr>
          <p:spPr bwMode="auto">
            <a:xfrm>
              <a:off x="4620" y="1039"/>
              <a:ext cx="405" cy="409"/>
            </a:xfrm>
            <a:custGeom>
              <a:avLst/>
              <a:gdLst>
                <a:gd name="T0" fmla="*/ 405 w 405"/>
                <a:gd name="T1" fmla="*/ 205 h 409"/>
                <a:gd name="T2" fmla="*/ 349 w 405"/>
                <a:gd name="T3" fmla="*/ 171 h 409"/>
                <a:gd name="T4" fmla="*/ 343 w 405"/>
                <a:gd name="T5" fmla="*/ 151 h 409"/>
                <a:gd name="T6" fmla="*/ 367 w 405"/>
                <a:gd name="T7" fmla="*/ 85 h 409"/>
                <a:gd name="T8" fmla="*/ 347 w 405"/>
                <a:gd name="T9" fmla="*/ 61 h 409"/>
                <a:gd name="T10" fmla="*/ 293 w 405"/>
                <a:gd name="T11" fmla="*/ 83 h 409"/>
                <a:gd name="T12" fmla="*/ 257 w 405"/>
                <a:gd name="T13" fmla="*/ 61 h 409"/>
                <a:gd name="T14" fmla="*/ 251 w 405"/>
                <a:gd name="T15" fmla="*/ 6 h 409"/>
                <a:gd name="T16" fmla="*/ 219 w 405"/>
                <a:gd name="T17" fmla="*/ 0 h 409"/>
                <a:gd name="T18" fmla="*/ 193 w 405"/>
                <a:gd name="T19" fmla="*/ 51 h 409"/>
                <a:gd name="T20" fmla="*/ 153 w 405"/>
                <a:gd name="T21" fmla="*/ 57 h 409"/>
                <a:gd name="T22" fmla="*/ 111 w 405"/>
                <a:gd name="T23" fmla="*/ 20 h 409"/>
                <a:gd name="T24" fmla="*/ 83 w 405"/>
                <a:gd name="T25" fmla="*/ 35 h 409"/>
                <a:gd name="T26" fmla="*/ 95 w 405"/>
                <a:gd name="T27" fmla="*/ 91 h 409"/>
                <a:gd name="T28" fmla="*/ 69 w 405"/>
                <a:gd name="T29" fmla="*/ 121 h 409"/>
                <a:gd name="T30" fmla="*/ 11 w 405"/>
                <a:gd name="T31" fmla="*/ 119 h 409"/>
                <a:gd name="T32" fmla="*/ 47 w 405"/>
                <a:gd name="T33" fmla="*/ 185 h 409"/>
                <a:gd name="T34" fmla="*/ 45 w 405"/>
                <a:gd name="T35" fmla="*/ 203 h 409"/>
                <a:gd name="T36" fmla="*/ 47 w 405"/>
                <a:gd name="T37" fmla="*/ 225 h 409"/>
                <a:gd name="T38" fmla="*/ 0 w 405"/>
                <a:gd name="T39" fmla="*/ 261 h 409"/>
                <a:gd name="T40" fmla="*/ 11 w 405"/>
                <a:gd name="T41" fmla="*/ 289 h 409"/>
                <a:gd name="T42" fmla="*/ 69 w 405"/>
                <a:gd name="T43" fmla="*/ 287 h 409"/>
                <a:gd name="T44" fmla="*/ 95 w 405"/>
                <a:gd name="T45" fmla="*/ 317 h 409"/>
                <a:gd name="T46" fmla="*/ 83 w 405"/>
                <a:gd name="T47" fmla="*/ 375 h 409"/>
                <a:gd name="T48" fmla="*/ 109 w 405"/>
                <a:gd name="T49" fmla="*/ 389 h 409"/>
                <a:gd name="T50" fmla="*/ 153 w 405"/>
                <a:gd name="T51" fmla="*/ 351 h 409"/>
                <a:gd name="T52" fmla="*/ 193 w 405"/>
                <a:gd name="T53" fmla="*/ 357 h 409"/>
                <a:gd name="T54" fmla="*/ 219 w 405"/>
                <a:gd name="T55" fmla="*/ 409 h 409"/>
                <a:gd name="T56" fmla="*/ 257 w 405"/>
                <a:gd name="T57" fmla="*/ 345 h 409"/>
                <a:gd name="T58" fmla="*/ 275 w 405"/>
                <a:gd name="T59" fmla="*/ 337 h 409"/>
                <a:gd name="T60" fmla="*/ 347 w 405"/>
                <a:gd name="T61" fmla="*/ 349 h 409"/>
                <a:gd name="T62" fmla="*/ 357 w 405"/>
                <a:gd name="T63" fmla="*/ 337 h 409"/>
                <a:gd name="T64" fmla="*/ 335 w 405"/>
                <a:gd name="T65" fmla="*/ 275 h 409"/>
                <a:gd name="T66" fmla="*/ 343 w 405"/>
                <a:gd name="T67" fmla="*/ 257 h 409"/>
                <a:gd name="T68" fmla="*/ 405 w 405"/>
                <a:gd name="T69" fmla="*/ 219 h 409"/>
                <a:gd name="T70" fmla="*/ 405 w 405"/>
                <a:gd name="T71" fmla="*/ 205 h 409"/>
                <a:gd name="T72" fmla="*/ 271 w 405"/>
                <a:gd name="T73" fmla="*/ 203 h 409"/>
                <a:gd name="T74" fmla="*/ 271 w 405"/>
                <a:gd name="T75" fmla="*/ 217 h 409"/>
                <a:gd name="T76" fmla="*/ 259 w 405"/>
                <a:gd name="T77" fmla="*/ 243 h 409"/>
                <a:gd name="T78" fmla="*/ 239 w 405"/>
                <a:gd name="T79" fmla="*/ 263 h 409"/>
                <a:gd name="T80" fmla="*/ 213 w 405"/>
                <a:gd name="T81" fmla="*/ 275 h 409"/>
                <a:gd name="T82" fmla="*/ 199 w 405"/>
                <a:gd name="T83" fmla="*/ 275 h 409"/>
                <a:gd name="T84" fmla="*/ 171 w 405"/>
                <a:gd name="T85" fmla="*/ 269 h 409"/>
                <a:gd name="T86" fmla="*/ 147 w 405"/>
                <a:gd name="T87" fmla="*/ 255 h 409"/>
                <a:gd name="T88" fmla="*/ 133 w 405"/>
                <a:gd name="T89" fmla="*/ 231 h 409"/>
                <a:gd name="T90" fmla="*/ 127 w 405"/>
                <a:gd name="T91" fmla="*/ 203 h 409"/>
                <a:gd name="T92" fmla="*/ 129 w 405"/>
                <a:gd name="T93" fmla="*/ 189 h 409"/>
                <a:gd name="T94" fmla="*/ 139 w 405"/>
                <a:gd name="T95" fmla="*/ 163 h 409"/>
                <a:gd name="T96" fmla="*/ 159 w 405"/>
                <a:gd name="T97" fmla="*/ 143 h 409"/>
                <a:gd name="T98" fmla="*/ 185 w 405"/>
                <a:gd name="T99" fmla="*/ 133 h 409"/>
                <a:gd name="T100" fmla="*/ 199 w 405"/>
                <a:gd name="T101" fmla="*/ 131 h 409"/>
                <a:gd name="T102" fmla="*/ 227 w 405"/>
                <a:gd name="T103" fmla="*/ 137 h 409"/>
                <a:gd name="T104" fmla="*/ 251 w 405"/>
                <a:gd name="T105" fmla="*/ 151 h 409"/>
                <a:gd name="T106" fmla="*/ 265 w 405"/>
                <a:gd name="T107" fmla="*/ 175 h 409"/>
                <a:gd name="T108" fmla="*/ 271 w 405"/>
                <a:gd name="T109" fmla="*/ 20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5"/>
                  </a:moveTo>
                  <a:lnTo>
                    <a:pt x="405" y="205"/>
                  </a:lnTo>
                  <a:lnTo>
                    <a:pt x="405" y="189"/>
                  </a:lnTo>
                  <a:lnTo>
                    <a:pt x="349" y="171"/>
                  </a:lnTo>
                  <a:lnTo>
                    <a:pt x="349" y="171"/>
                  </a:lnTo>
                  <a:lnTo>
                    <a:pt x="343" y="151"/>
                  </a:lnTo>
                  <a:lnTo>
                    <a:pt x="335" y="133"/>
                  </a:lnTo>
                  <a:lnTo>
                    <a:pt x="367" y="85"/>
                  </a:lnTo>
                  <a:lnTo>
                    <a:pt x="367" y="85"/>
                  </a:lnTo>
                  <a:lnTo>
                    <a:pt x="347" y="61"/>
                  </a:lnTo>
                  <a:lnTo>
                    <a:pt x="293" y="83"/>
                  </a:lnTo>
                  <a:lnTo>
                    <a:pt x="293" y="83"/>
                  </a:lnTo>
                  <a:lnTo>
                    <a:pt x="277" y="71"/>
                  </a:lnTo>
                  <a:lnTo>
                    <a:pt x="257" y="61"/>
                  </a:lnTo>
                  <a:lnTo>
                    <a:pt x="251" y="6"/>
                  </a:lnTo>
                  <a:lnTo>
                    <a:pt x="251" y="6"/>
                  </a:lnTo>
                  <a:lnTo>
                    <a:pt x="235" y="2"/>
                  </a:lnTo>
                  <a:lnTo>
                    <a:pt x="219" y="0"/>
                  </a:lnTo>
                  <a:lnTo>
                    <a:pt x="193" y="51"/>
                  </a:lnTo>
                  <a:lnTo>
                    <a:pt x="193" y="51"/>
                  </a:lnTo>
                  <a:lnTo>
                    <a:pt x="173" y="53"/>
                  </a:lnTo>
                  <a:lnTo>
                    <a:pt x="153" y="57"/>
                  </a:lnTo>
                  <a:lnTo>
                    <a:pt x="111" y="20"/>
                  </a:lnTo>
                  <a:lnTo>
                    <a:pt x="111" y="20"/>
                  </a:lnTo>
                  <a:lnTo>
                    <a:pt x="97" y="28"/>
                  </a:lnTo>
                  <a:lnTo>
                    <a:pt x="83" y="35"/>
                  </a:lnTo>
                  <a:lnTo>
                    <a:pt x="95" y="91"/>
                  </a:lnTo>
                  <a:lnTo>
                    <a:pt x="95" y="91"/>
                  </a:lnTo>
                  <a:lnTo>
                    <a:pt x="81" y="105"/>
                  </a:lnTo>
                  <a:lnTo>
                    <a:pt x="69" y="121"/>
                  </a:lnTo>
                  <a:lnTo>
                    <a:pt x="11" y="119"/>
                  </a:lnTo>
                  <a:lnTo>
                    <a:pt x="11" y="119"/>
                  </a:lnTo>
                  <a:lnTo>
                    <a:pt x="0" y="149"/>
                  </a:lnTo>
                  <a:lnTo>
                    <a:pt x="47" y="185"/>
                  </a:lnTo>
                  <a:lnTo>
                    <a:pt x="47" y="185"/>
                  </a:lnTo>
                  <a:lnTo>
                    <a:pt x="45" y="203"/>
                  </a:lnTo>
                  <a:lnTo>
                    <a:pt x="45" y="203"/>
                  </a:lnTo>
                  <a:lnTo>
                    <a:pt x="47" y="225"/>
                  </a:lnTo>
                  <a:lnTo>
                    <a:pt x="0" y="261"/>
                  </a:lnTo>
                  <a:lnTo>
                    <a:pt x="0" y="261"/>
                  </a:lnTo>
                  <a:lnTo>
                    <a:pt x="5" y="275"/>
                  </a:lnTo>
                  <a:lnTo>
                    <a:pt x="11" y="289"/>
                  </a:lnTo>
                  <a:lnTo>
                    <a:pt x="69" y="287"/>
                  </a:lnTo>
                  <a:lnTo>
                    <a:pt x="69" y="287"/>
                  </a:lnTo>
                  <a:lnTo>
                    <a:pt x="81" y="303"/>
                  </a:lnTo>
                  <a:lnTo>
                    <a:pt x="95" y="317"/>
                  </a:lnTo>
                  <a:lnTo>
                    <a:pt x="83" y="375"/>
                  </a:lnTo>
                  <a:lnTo>
                    <a:pt x="83" y="375"/>
                  </a:lnTo>
                  <a:lnTo>
                    <a:pt x="95" y="383"/>
                  </a:lnTo>
                  <a:lnTo>
                    <a:pt x="109" y="389"/>
                  </a:lnTo>
                  <a:lnTo>
                    <a:pt x="153" y="351"/>
                  </a:lnTo>
                  <a:lnTo>
                    <a:pt x="153" y="351"/>
                  </a:lnTo>
                  <a:lnTo>
                    <a:pt x="173" y="355"/>
                  </a:lnTo>
                  <a:lnTo>
                    <a:pt x="193" y="357"/>
                  </a:lnTo>
                  <a:lnTo>
                    <a:pt x="219" y="409"/>
                  </a:lnTo>
                  <a:lnTo>
                    <a:pt x="219" y="409"/>
                  </a:lnTo>
                  <a:lnTo>
                    <a:pt x="251" y="403"/>
                  </a:lnTo>
                  <a:lnTo>
                    <a:pt x="257" y="345"/>
                  </a:lnTo>
                  <a:lnTo>
                    <a:pt x="257" y="345"/>
                  </a:lnTo>
                  <a:lnTo>
                    <a:pt x="275" y="337"/>
                  </a:lnTo>
                  <a:lnTo>
                    <a:pt x="291" y="325"/>
                  </a:lnTo>
                  <a:lnTo>
                    <a:pt x="347" y="349"/>
                  </a:lnTo>
                  <a:lnTo>
                    <a:pt x="347" y="349"/>
                  </a:lnTo>
                  <a:lnTo>
                    <a:pt x="357" y="337"/>
                  </a:lnTo>
                  <a:lnTo>
                    <a:pt x="367" y="325"/>
                  </a:lnTo>
                  <a:lnTo>
                    <a:pt x="335" y="275"/>
                  </a:lnTo>
                  <a:lnTo>
                    <a:pt x="335" y="275"/>
                  </a:lnTo>
                  <a:lnTo>
                    <a:pt x="343" y="257"/>
                  </a:lnTo>
                  <a:lnTo>
                    <a:pt x="349" y="237"/>
                  </a:lnTo>
                  <a:lnTo>
                    <a:pt x="405" y="219"/>
                  </a:lnTo>
                  <a:lnTo>
                    <a:pt x="405" y="219"/>
                  </a:lnTo>
                  <a:lnTo>
                    <a:pt x="405" y="205"/>
                  </a:lnTo>
                  <a:lnTo>
                    <a:pt x="405" y="205"/>
                  </a:lnTo>
                  <a:close/>
                  <a:moveTo>
                    <a:pt x="271" y="203"/>
                  </a:moveTo>
                  <a:lnTo>
                    <a:pt x="271" y="203"/>
                  </a:lnTo>
                  <a:lnTo>
                    <a:pt x="271" y="217"/>
                  </a:lnTo>
                  <a:lnTo>
                    <a:pt x="265" y="231"/>
                  </a:lnTo>
                  <a:lnTo>
                    <a:pt x="259" y="243"/>
                  </a:lnTo>
                  <a:lnTo>
                    <a:pt x="251" y="255"/>
                  </a:lnTo>
                  <a:lnTo>
                    <a:pt x="239" y="263"/>
                  </a:lnTo>
                  <a:lnTo>
                    <a:pt x="227" y="269"/>
                  </a:lnTo>
                  <a:lnTo>
                    <a:pt x="213" y="275"/>
                  </a:lnTo>
                  <a:lnTo>
                    <a:pt x="199" y="275"/>
                  </a:lnTo>
                  <a:lnTo>
                    <a:pt x="199" y="275"/>
                  </a:lnTo>
                  <a:lnTo>
                    <a:pt x="185" y="275"/>
                  </a:lnTo>
                  <a:lnTo>
                    <a:pt x="171" y="269"/>
                  </a:lnTo>
                  <a:lnTo>
                    <a:pt x="159" y="263"/>
                  </a:lnTo>
                  <a:lnTo>
                    <a:pt x="147" y="255"/>
                  </a:lnTo>
                  <a:lnTo>
                    <a:pt x="139" y="243"/>
                  </a:lnTo>
                  <a:lnTo>
                    <a:pt x="133" y="231"/>
                  </a:lnTo>
                  <a:lnTo>
                    <a:pt x="129" y="217"/>
                  </a:lnTo>
                  <a:lnTo>
                    <a:pt x="127" y="203"/>
                  </a:lnTo>
                  <a:lnTo>
                    <a:pt x="127" y="203"/>
                  </a:lnTo>
                  <a:lnTo>
                    <a:pt x="129" y="189"/>
                  </a:lnTo>
                  <a:lnTo>
                    <a:pt x="133" y="175"/>
                  </a:lnTo>
                  <a:lnTo>
                    <a:pt x="139" y="163"/>
                  </a:lnTo>
                  <a:lnTo>
                    <a:pt x="147" y="151"/>
                  </a:lnTo>
                  <a:lnTo>
                    <a:pt x="159" y="143"/>
                  </a:lnTo>
                  <a:lnTo>
                    <a:pt x="171" y="137"/>
                  </a:lnTo>
                  <a:lnTo>
                    <a:pt x="185" y="133"/>
                  </a:lnTo>
                  <a:lnTo>
                    <a:pt x="199" y="131"/>
                  </a:lnTo>
                  <a:lnTo>
                    <a:pt x="199" y="131"/>
                  </a:lnTo>
                  <a:lnTo>
                    <a:pt x="213" y="133"/>
                  </a:lnTo>
                  <a:lnTo>
                    <a:pt x="227" y="137"/>
                  </a:lnTo>
                  <a:lnTo>
                    <a:pt x="239" y="143"/>
                  </a:lnTo>
                  <a:lnTo>
                    <a:pt x="251" y="151"/>
                  </a:lnTo>
                  <a:lnTo>
                    <a:pt x="259" y="163"/>
                  </a:lnTo>
                  <a:lnTo>
                    <a:pt x="265" y="175"/>
                  </a:lnTo>
                  <a:lnTo>
                    <a:pt x="271" y="189"/>
                  </a:lnTo>
                  <a:lnTo>
                    <a:pt x="271" y="203"/>
                  </a:lnTo>
                  <a:lnTo>
                    <a:pt x="271" y="20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Freeform 27">
              <a:extLst>
                <a:ext uri="{FF2B5EF4-FFF2-40B4-BE49-F238E27FC236}">
                  <a16:creationId xmlns:a16="http://schemas.microsoft.com/office/drawing/2014/main" id="{3779E27A-376B-614A-B556-04DC04E45083}"/>
                </a:ext>
              </a:extLst>
            </p:cNvPr>
            <p:cNvSpPr>
              <a:spLocks noEditPoints="1"/>
            </p:cNvSpPr>
            <p:nvPr/>
          </p:nvSpPr>
          <p:spPr bwMode="auto">
            <a:xfrm>
              <a:off x="4422" y="697"/>
              <a:ext cx="405" cy="409"/>
            </a:xfrm>
            <a:custGeom>
              <a:avLst/>
              <a:gdLst>
                <a:gd name="T0" fmla="*/ 405 w 405"/>
                <a:gd name="T1" fmla="*/ 204 h 409"/>
                <a:gd name="T2" fmla="*/ 349 w 405"/>
                <a:gd name="T3" fmla="*/ 172 h 409"/>
                <a:gd name="T4" fmla="*/ 343 w 405"/>
                <a:gd name="T5" fmla="*/ 152 h 409"/>
                <a:gd name="T6" fmla="*/ 367 w 405"/>
                <a:gd name="T7" fmla="*/ 84 h 409"/>
                <a:gd name="T8" fmla="*/ 347 w 405"/>
                <a:gd name="T9" fmla="*/ 60 h 409"/>
                <a:gd name="T10" fmla="*/ 293 w 405"/>
                <a:gd name="T11" fmla="*/ 82 h 409"/>
                <a:gd name="T12" fmla="*/ 257 w 405"/>
                <a:gd name="T13" fmla="*/ 62 h 409"/>
                <a:gd name="T14" fmla="*/ 251 w 405"/>
                <a:gd name="T15" fmla="*/ 6 h 409"/>
                <a:gd name="T16" fmla="*/ 221 w 405"/>
                <a:gd name="T17" fmla="*/ 0 h 409"/>
                <a:gd name="T18" fmla="*/ 192 w 405"/>
                <a:gd name="T19" fmla="*/ 50 h 409"/>
                <a:gd name="T20" fmla="*/ 152 w 405"/>
                <a:gd name="T21" fmla="*/ 58 h 409"/>
                <a:gd name="T22" fmla="*/ 110 w 405"/>
                <a:gd name="T23" fmla="*/ 20 h 409"/>
                <a:gd name="T24" fmla="*/ 82 w 405"/>
                <a:gd name="T25" fmla="*/ 34 h 409"/>
                <a:gd name="T26" fmla="*/ 94 w 405"/>
                <a:gd name="T27" fmla="*/ 92 h 409"/>
                <a:gd name="T28" fmla="*/ 68 w 405"/>
                <a:gd name="T29" fmla="*/ 122 h 409"/>
                <a:gd name="T30" fmla="*/ 10 w 405"/>
                <a:gd name="T31" fmla="*/ 120 h 409"/>
                <a:gd name="T32" fmla="*/ 46 w 405"/>
                <a:gd name="T33" fmla="*/ 184 h 409"/>
                <a:gd name="T34" fmla="*/ 44 w 405"/>
                <a:gd name="T35" fmla="*/ 204 h 409"/>
                <a:gd name="T36" fmla="*/ 46 w 405"/>
                <a:gd name="T37" fmla="*/ 224 h 409"/>
                <a:gd name="T38" fmla="*/ 0 w 405"/>
                <a:gd name="T39" fmla="*/ 260 h 409"/>
                <a:gd name="T40" fmla="*/ 10 w 405"/>
                <a:gd name="T41" fmla="*/ 290 h 409"/>
                <a:gd name="T42" fmla="*/ 68 w 405"/>
                <a:gd name="T43" fmla="*/ 288 h 409"/>
                <a:gd name="T44" fmla="*/ 94 w 405"/>
                <a:gd name="T45" fmla="*/ 318 h 409"/>
                <a:gd name="T46" fmla="*/ 82 w 405"/>
                <a:gd name="T47" fmla="*/ 376 h 409"/>
                <a:gd name="T48" fmla="*/ 108 w 405"/>
                <a:gd name="T49" fmla="*/ 389 h 409"/>
                <a:gd name="T50" fmla="*/ 152 w 405"/>
                <a:gd name="T51" fmla="*/ 350 h 409"/>
                <a:gd name="T52" fmla="*/ 192 w 405"/>
                <a:gd name="T53" fmla="*/ 358 h 409"/>
                <a:gd name="T54" fmla="*/ 221 w 405"/>
                <a:gd name="T55" fmla="*/ 409 h 409"/>
                <a:gd name="T56" fmla="*/ 257 w 405"/>
                <a:gd name="T57" fmla="*/ 346 h 409"/>
                <a:gd name="T58" fmla="*/ 275 w 405"/>
                <a:gd name="T59" fmla="*/ 338 h 409"/>
                <a:gd name="T60" fmla="*/ 347 w 405"/>
                <a:gd name="T61" fmla="*/ 348 h 409"/>
                <a:gd name="T62" fmla="*/ 357 w 405"/>
                <a:gd name="T63" fmla="*/ 338 h 409"/>
                <a:gd name="T64" fmla="*/ 335 w 405"/>
                <a:gd name="T65" fmla="*/ 276 h 409"/>
                <a:gd name="T66" fmla="*/ 343 w 405"/>
                <a:gd name="T67" fmla="*/ 258 h 409"/>
                <a:gd name="T68" fmla="*/ 405 w 405"/>
                <a:gd name="T69" fmla="*/ 220 h 409"/>
                <a:gd name="T70" fmla="*/ 405 w 405"/>
                <a:gd name="T71" fmla="*/ 204 h 409"/>
                <a:gd name="T72" fmla="*/ 271 w 405"/>
                <a:gd name="T73" fmla="*/ 204 h 409"/>
                <a:gd name="T74" fmla="*/ 271 w 405"/>
                <a:gd name="T75" fmla="*/ 218 h 409"/>
                <a:gd name="T76" fmla="*/ 259 w 405"/>
                <a:gd name="T77" fmla="*/ 244 h 409"/>
                <a:gd name="T78" fmla="*/ 239 w 405"/>
                <a:gd name="T79" fmla="*/ 264 h 409"/>
                <a:gd name="T80" fmla="*/ 213 w 405"/>
                <a:gd name="T81" fmla="*/ 274 h 409"/>
                <a:gd name="T82" fmla="*/ 198 w 405"/>
                <a:gd name="T83" fmla="*/ 276 h 409"/>
                <a:gd name="T84" fmla="*/ 170 w 405"/>
                <a:gd name="T85" fmla="*/ 270 h 409"/>
                <a:gd name="T86" fmla="*/ 146 w 405"/>
                <a:gd name="T87" fmla="*/ 254 h 409"/>
                <a:gd name="T88" fmla="*/ 132 w 405"/>
                <a:gd name="T89" fmla="*/ 232 h 409"/>
                <a:gd name="T90" fmla="*/ 126 w 405"/>
                <a:gd name="T91" fmla="*/ 204 h 409"/>
                <a:gd name="T92" fmla="*/ 128 w 405"/>
                <a:gd name="T93" fmla="*/ 190 h 409"/>
                <a:gd name="T94" fmla="*/ 138 w 405"/>
                <a:gd name="T95" fmla="*/ 164 h 409"/>
                <a:gd name="T96" fmla="*/ 158 w 405"/>
                <a:gd name="T97" fmla="*/ 144 h 409"/>
                <a:gd name="T98" fmla="*/ 184 w 405"/>
                <a:gd name="T99" fmla="*/ 132 h 409"/>
                <a:gd name="T100" fmla="*/ 198 w 405"/>
                <a:gd name="T101" fmla="*/ 132 h 409"/>
                <a:gd name="T102" fmla="*/ 227 w 405"/>
                <a:gd name="T103" fmla="*/ 136 h 409"/>
                <a:gd name="T104" fmla="*/ 251 w 405"/>
                <a:gd name="T105" fmla="*/ 152 h 409"/>
                <a:gd name="T106" fmla="*/ 265 w 405"/>
                <a:gd name="T107" fmla="*/ 176 h 409"/>
                <a:gd name="T108" fmla="*/ 271 w 405"/>
                <a:gd name="T109" fmla="*/ 20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4"/>
                  </a:moveTo>
                  <a:lnTo>
                    <a:pt x="405" y="204"/>
                  </a:lnTo>
                  <a:lnTo>
                    <a:pt x="405" y="190"/>
                  </a:lnTo>
                  <a:lnTo>
                    <a:pt x="349" y="172"/>
                  </a:lnTo>
                  <a:lnTo>
                    <a:pt x="349" y="172"/>
                  </a:lnTo>
                  <a:lnTo>
                    <a:pt x="343" y="152"/>
                  </a:lnTo>
                  <a:lnTo>
                    <a:pt x="335" y="134"/>
                  </a:lnTo>
                  <a:lnTo>
                    <a:pt x="367" y="84"/>
                  </a:lnTo>
                  <a:lnTo>
                    <a:pt x="367" y="84"/>
                  </a:lnTo>
                  <a:lnTo>
                    <a:pt x="347" y="60"/>
                  </a:lnTo>
                  <a:lnTo>
                    <a:pt x="293" y="82"/>
                  </a:lnTo>
                  <a:lnTo>
                    <a:pt x="293" y="82"/>
                  </a:lnTo>
                  <a:lnTo>
                    <a:pt x="277" y="72"/>
                  </a:lnTo>
                  <a:lnTo>
                    <a:pt x="257" y="62"/>
                  </a:lnTo>
                  <a:lnTo>
                    <a:pt x="251" y="6"/>
                  </a:lnTo>
                  <a:lnTo>
                    <a:pt x="251" y="6"/>
                  </a:lnTo>
                  <a:lnTo>
                    <a:pt x="235" y="2"/>
                  </a:lnTo>
                  <a:lnTo>
                    <a:pt x="221" y="0"/>
                  </a:lnTo>
                  <a:lnTo>
                    <a:pt x="192" y="50"/>
                  </a:lnTo>
                  <a:lnTo>
                    <a:pt x="192" y="50"/>
                  </a:lnTo>
                  <a:lnTo>
                    <a:pt x="172" y="52"/>
                  </a:lnTo>
                  <a:lnTo>
                    <a:pt x="152" y="58"/>
                  </a:lnTo>
                  <a:lnTo>
                    <a:pt x="110" y="20"/>
                  </a:lnTo>
                  <a:lnTo>
                    <a:pt x="110" y="20"/>
                  </a:lnTo>
                  <a:lnTo>
                    <a:pt x="96" y="26"/>
                  </a:lnTo>
                  <a:lnTo>
                    <a:pt x="82" y="34"/>
                  </a:lnTo>
                  <a:lnTo>
                    <a:pt x="94" y="92"/>
                  </a:lnTo>
                  <a:lnTo>
                    <a:pt x="94" y="92"/>
                  </a:lnTo>
                  <a:lnTo>
                    <a:pt x="80" y="106"/>
                  </a:lnTo>
                  <a:lnTo>
                    <a:pt x="68" y="122"/>
                  </a:lnTo>
                  <a:lnTo>
                    <a:pt x="10" y="120"/>
                  </a:lnTo>
                  <a:lnTo>
                    <a:pt x="10" y="120"/>
                  </a:lnTo>
                  <a:lnTo>
                    <a:pt x="0" y="150"/>
                  </a:lnTo>
                  <a:lnTo>
                    <a:pt x="46" y="184"/>
                  </a:lnTo>
                  <a:lnTo>
                    <a:pt x="46" y="184"/>
                  </a:lnTo>
                  <a:lnTo>
                    <a:pt x="44" y="204"/>
                  </a:lnTo>
                  <a:lnTo>
                    <a:pt x="44" y="204"/>
                  </a:lnTo>
                  <a:lnTo>
                    <a:pt x="46" y="224"/>
                  </a:lnTo>
                  <a:lnTo>
                    <a:pt x="0" y="260"/>
                  </a:lnTo>
                  <a:lnTo>
                    <a:pt x="0" y="260"/>
                  </a:lnTo>
                  <a:lnTo>
                    <a:pt x="4" y="276"/>
                  </a:lnTo>
                  <a:lnTo>
                    <a:pt x="10" y="290"/>
                  </a:lnTo>
                  <a:lnTo>
                    <a:pt x="68" y="288"/>
                  </a:lnTo>
                  <a:lnTo>
                    <a:pt x="68" y="288"/>
                  </a:lnTo>
                  <a:lnTo>
                    <a:pt x="80" y="302"/>
                  </a:lnTo>
                  <a:lnTo>
                    <a:pt x="94" y="318"/>
                  </a:lnTo>
                  <a:lnTo>
                    <a:pt x="82" y="376"/>
                  </a:lnTo>
                  <a:lnTo>
                    <a:pt x="82" y="376"/>
                  </a:lnTo>
                  <a:lnTo>
                    <a:pt x="94" y="383"/>
                  </a:lnTo>
                  <a:lnTo>
                    <a:pt x="108" y="389"/>
                  </a:lnTo>
                  <a:lnTo>
                    <a:pt x="152" y="350"/>
                  </a:lnTo>
                  <a:lnTo>
                    <a:pt x="152" y="350"/>
                  </a:lnTo>
                  <a:lnTo>
                    <a:pt x="172" y="356"/>
                  </a:lnTo>
                  <a:lnTo>
                    <a:pt x="192" y="358"/>
                  </a:lnTo>
                  <a:lnTo>
                    <a:pt x="221" y="409"/>
                  </a:lnTo>
                  <a:lnTo>
                    <a:pt x="221" y="409"/>
                  </a:lnTo>
                  <a:lnTo>
                    <a:pt x="251" y="403"/>
                  </a:lnTo>
                  <a:lnTo>
                    <a:pt x="257" y="346"/>
                  </a:lnTo>
                  <a:lnTo>
                    <a:pt x="257" y="346"/>
                  </a:lnTo>
                  <a:lnTo>
                    <a:pt x="275" y="338"/>
                  </a:lnTo>
                  <a:lnTo>
                    <a:pt x="293" y="326"/>
                  </a:lnTo>
                  <a:lnTo>
                    <a:pt x="347" y="348"/>
                  </a:lnTo>
                  <a:lnTo>
                    <a:pt x="347" y="348"/>
                  </a:lnTo>
                  <a:lnTo>
                    <a:pt x="357" y="338"/>
                  </a:lnTo>
                  <a:lnTo>
                    <a:pt x="367" y="324"/>
                  </a:lnTo>
                  <a:lnTo>
                    <a:pt x="335" y="276"/>
                  </a:lnTo>
                  <a:lnTo>
                    <a:pt x="335" y="276"/>
                  </a:lnTo>
                  <a:lnTo>
                    <a:pt x="343" y="258"/>
                  </a:lnTo>
                  <a:lnTo>
                    <a:pt x="349" y="238"/>
                  </a:lnTo>
                  <a:lnTo>
                    <a:pt x="405" y="220"/>
                  </a:lnTo>
                  <a:lnTo>
                    <a:pt x="405" y="220"/>
                  </a:lnTo>
                  <a:lnTo>
                    <a:pt x="405" y="204"/>
                  </a:lnTo>
                  <a:lnTo>
                    <a:pt x="405" y="204"/>
                  </a:lnTo>
                  <a:close/>
                  <a:moveTo>
                    <a:pt x="271" y="204"/>
                  </a:moveTo>
                  <a:lnTo>
                    <a:pt x="271" y="204"/>
                  </a:lnTo>
                  <a:lnTo>
                    <a:pt x="271" y="218"/>
                  </a:lnTo>
                  <a:lnTo>
                    <a:pt x="265" y="232"/>
                  </a:lnTo>
                  <a:lnTo>
                    <a:pt x="259" y="244"/>
                  </a:lnTo>
                  <a:lnTo>
                    <a:pt x="251" y="254"/>
                  </a:lnTo>
                  <a:lnTo>
                    <a:pt x="239" y="264"/>
                  </a:lnTo>
                  <a:lnTo>
                    <a:pt x="227" y="270"/>
                  </a:lnTo>
                  <a:lnTo>
                    <a:pt x="213" y="274"/>
                  </a:lnTo>
                  <a:lnTo>
                    <a:pt x="198" y="276"/>
                  </a:lnTo>
                  <a:lnTo>
                    <a:pt x="198" y="276"/>
                  </a:lnTo>
                  <a:lnTo>
                    <a:pt x="184" y="274"/>
                  </a:lnTo>
                  <a:lnTo>
                    <a:pt x="170" y="270"/>
                  </a:lnTo>
                  <a:lnTo>
                    <a:pt x="158" y="264"/>
                  </a:lnTo>
                  <a:lnTo>
                    <a:pt x="146" y="254"/>
                  </a:lnTo>
                  <a:lnTo>
                    <a:pt x="138" y="244"/>
                  </a:lnTo>
                  <a:lnTo>
                    <a:pt x="132" y="232"/>
                  </a:lnTo>
                  <a:lnTo>
                    <a:pt x="128" y="218"/>
                  </a:lnTo>
                  <a:lnTo>
                    <a:pt x="126" y="204"/>
                  </a:lnTo>
                  <a:lnTo>
                    <a:pt x="126" y="204"/>
                  </a:lnTo>
                  <a:lnTo>
                    <a:pt x="128" y="190"/>
                  </a:lnTo>
                  <a:lnTo>
                    <a:pt x="132" y="176"/>
                  </a:lnTo>
                  <a:lnTo>
                    <a:pt x="138" y="164"/>
                  </a:lnTo>
                  <a:lnTo>
                    <a:pt x="146" y="152"/>
                  </a:lnTo>
                  <a:lnTo>
                    <a:pt x="158" y="144"/>
                  </a:lnTo>
                  <a:lnTo>
                    <a:pt x="170" y="136"/>
                  </a:lnTo>
                  <a:lnTo>
                    <a:pt x="184" y="132"/>
                  </a:lnTo>
                  <a:lnTo>
                    <a:pt x="198" y="132"/>
                  </a:lnTo>
                  <a:lnTo>
                    <a:pt x="198" y="132"/>
                  </a:lnTo>
                  <a:lnTo>
                    <a:pt x="213" y="132"/>
                  </a:lnTo>
                  <a:lnTo>
                    <a:pt x="227" y="136"/>
                  </a:lnTo>
                  <a:lnTo>
                    <a:pt x="239" y="144"/>
                  </a:lnTo>
                  <a:lnTo>
                    <a:pt x="251" y="152"/>
                  </a:lnTo>
                  <a:lnTo>
                    <a:pt x="259" y="164"/>
                  </a:lnTo>
                  <a:lnTo>
                    <a:pt x="265" y="176"/>
                  </a:lnTo>
                  <a:lnTo>
                    <a:pt x="271" y="190"/>
                  </a:lnTo>
                  <a:lnTo>
                    <a:pt x="271" y="204"/>
                  </a:lnTo>
                  <a:lnTo>
                    <a:pt x="271" y="20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5" name="Oval 64">
            <a:extLst>
              <a:ext uri="{FF2B5EF4-FFF2-40B4-BE49-F238E27FC236}">
                <a16:creationId xmlns:a16="http://schemas.microsoft.com/office/drawing/2014/main" id="{56FA480B-BD3B-8B4A-ADEE-015892C2B5E9}"/>
              </a:ext>
            </a:extLst>
          </p:cNvPr>
          <p:cNvSpPr/>
          <p:nvPr/>
        </p:nvSpPr>
        <p:spPr>
          <a:xfrm>
            <a:off x="3432423" y="2565309"/>
            <a:ext cx="792000" cy="792000"/>
          </a:xfrm>
          <a:prstGeom prst="ellipse">
            <a:avLst/>
          </a:prstGeom>
          <a:noFill/>
          <a:ln w="25400">
            <a:solidFill>
              <a:schemeClr val="accent6"/>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67" name="Pfeil nach rechts 66">
            <a:extLst>
              <a:ext uri="{FF2B5EF4-FFF2-40B4-BE49-F238E27FC236}">
                <a16:creationId xmlns:a16="http://schemas.microsoft.com/office/drawing/2014/main" id="{90F3FDF6-45E2-6948-8250-C113D3AB4CD3}"/>
              </a:ext>
            </a:extLst>
          </p:cNvPr>
          <p:cNvSpPr/>
          <p:nvPr/>
        </p:nvSpPr>
        <p:spPr>
          <a:xfrm rot="3903177">
            <a:off x="3386645" y="2220451"/>
            <a:ext cx="372276" cy="270452"/>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pic>
        <p:nvPicPr>
          <p:cNvPr id="70" name="Grafik 69">
            <a:extLst>
              <a:ext uri="{FF2B5EF4-FFF2-40B4-BE49-F238E27FC236}">
                <a16:creationId xmlns:a16="http://schemas.microsoft.com/office/drawing/2014/main" id="{FB076AF6-D576-DF44-90F1-2D6F96D67B78}"/>
              </a:ext>
            </a:extLst>
          </p:cNvPr>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a14:imgEffect>
                      <a14:sharpenSoften amount="-50000"/>
                    </a14:imgEffect>
                    <a14:imgEffect>
                      <a14:saturation sat="400000"/>
                    </a14:imgEffect>
                  </a14:imgLayer>
                </a14:imgProps>
              </a:ext>
            </a:extLst>
          </a:blip>
          <a:stretch>
            <a:fillRect/>
          </a:stretch>
        </p:blipFill>
        <p:spPr>
          <a:xfrm>
            <a:off x="3633073" y="2673743"/>
            <a:ext cx="405684" cy="323886"/>
          </a:xfrm>
          <a:prstGeom prst="rect">
            <a:avLst/>
          </a:prstGeom>
        </p:spPr>
      </p:pic>
      <p:sp>
        <p:nvSpPr>
          <p:cNvPr id="71" name="Textfeld 70">
            <a:extLst>
              <a:ext uri="{FF2B5EF4-FFF2-40B4-BE49-F238E27FC236}">
                <a16:creationId xmlns:a16="http://schemas.microsoft.com/office/drawing/2014/main" id="{633A8817-B34A-EF4B-B21A-296AB91C1CFB}"/>
              </a:ext>
            </a:extLst>
          </p:cNvPr>
          <p:cNvSpPr txBox="1"/>
          <p:nvPr/>
        </p:nvSpPr>
        <p:spPr>
          <a:xfrm>
            <a:off x="3408860" y="2967485"/>
            <a:ext cx="854110" cy="338554"/>
          </a:xfrm>
          <a:prstGeom prst="rect">
            <a:avLst/>
          </a:prstGeom>
          <a:no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Image</a:t>
            </a:r>
          </a:p>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processing</a:t>
            </a:r>
          </a:p>
        </p:txBody>
      </p:sp>
      <p:sp>
        <p:nvSpPr>
          <p:cNvPr id="74" name="FlowTriangle">
            <a:extLst>
              <a:ext uri="{FF2B5EF4-FFF2-40B4-BE49-F238E27FC236}">
                <a16:creationId xmlns:a16="http://schemas.microsoft.com/office/drawing/2014/main" id="{5E443AFA-0F59-E545-88AD-03313E89DE73}"/>
              </a:ext>
            </a:extLst>
          </p:cNvPr>
          <p:cNvSpPr>
            <a:spLocks noChangeArrowheads="1"/>
          </p:cNvSpPr>
          <p:nvPr/>
        </p:nvSpPr>
        <p:spPr bwMode="gray">
          <a:xfrm rot="5400000">
            <a:off x="2732549" y="2831010"/>
            <a:ext cx="3816910" cy="405728"/>
          </a:xfrm>
          <a:prstGeom prst="triangle">
            <a:avLst>
              <a:gd name="adj" fmla="val 50000"/>
            </a:avLst>
          </a:prstGeom>
          <a:gradFill rotWithShape="1">
            <a:gsLst>
              <a:gs pos="65000">
                <a:srgbClr val="0E68A2">
                  <a:alpha val="95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dirty="0">
              <a:solidFill>
                <a:srgbClr val="000000"/>
              </a:solidFill>
            </a:endParaRPr>
          </a:p>
        </p:txBody>
      </p:sp>
      <p:sp>
        <p:nvSpPr>
          <p:cNvPr id="75" name="Rechteck 74">
            <a:extLst>
              <a:ext uri="{FF2B5EF4-FFF2-40B4-BE49-F238E27FC236}">
                <a16:creationId xmlns:a16="http://schemas.microsoft.com/office/drawing/2014/main" id="{24FBB940-5930-0143-AEE2-2989FDDDB335}"/>
              </a:ext>
            </a:extLst>
          </p:cNvPr>
          <p:cNvSpPr/>
          <p:nvPr/>
        </p:nvSpPr>
        <p:spPr>
          <a:xfrm>
            <a:off x="301451" y="1125416"/>
            <a:ext cx="4270550" cy="3807912"/>
          </a:xfrm>
          <a:prstGeom prst="rect">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76" name="Rechteck 75">
            <a:extLst>
              <a:ext uri="{FF2B5EF4-FFF2-40B4-BE49-F238E27FC236}">
                <a16:creationId xmlns:a16="http://schemas.microsoft.com/office/drawing/2014/main" id="{E41DF468-CF92-684D-B316-F50FC2D650CD}"/>
              </a:ext>
            </a:extLst>
          </p:cNvPr>
          <p:cNvSpPr/>
          <p:nvPr/>
        </p:nvSpPr>
        <p:spPr>
          <a:xfrm>
            <a:off x="4969689" y="1134417"/>
            <a:ext cx="3881518" cy="3807912"/>
          </a:xfrm>
          <a:prstGeom prst="rect">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77" name="FlowTriangle">
            <a:extLst>
              <a:ext uri="{FF2B5EF4-FFF2-40B4-BE49-F238E27FC236}">
                <a16:creationId xmlns:a16="http://schemas.microsoft.com/office/drawing/2014/main" id="{89EA4F63-E9AC-964C-AED0-8C124BCF7158}"/>
              </a:ext>
            </a:extLst>
          </p:cNvPr>
          <p:cNvSpPr>
            <a:spLocks noChangeArrowheads="1"/>
          </p:cNvSpPr>
          <p:nvPr/>
        </p:nvSpPr>
        <p:spPr bwMode="gray">
          <a:xfrm rot="5400000">
            <a:off x="6982310" y="2851411"/>
            <a:ext cx="3816910" cy="405728"/>
          </a:xfrm>
          <a:prstGeom prst="triangle">
            <a:avLst>
              <a:gd name="adj" fmla="val 50000"/>
            </a:avLst>
          </a:prstGeom>
          <a:gradFill rotWithShape="1">
            <a:gsLst>
              <a:gs pos="65000">
                <a:srgbClr val="0E68A2">
                  <a:alpha val="95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dirty="0">
              <a:solidFill>
                <a:srgbClr val="000000"/>
              </a:solidFill>
            </a:endParaRPr>
          </a:p>
        </p:txBody>
      </p:sp>
      <p:sp>
        <p:nvSpPr>
          <p:cNvPr id="80" name="Pfeil nach rechts 79">
            <a:extLst>
              <a:ext uri="{FF2B5EF4-FFF2-40B4-BE49-F238E27FC236}">
                <a16:creationId xmlns:a16="http://schemas.microsoft.com/office/drawing/2014/main" id="{CBAE98C2-1449-4F4C-BDC4-374C304E7F4E}"/>
              </a:ext>
            </a:extLst>
          </p:cNvPr>
          <p:cNvSpPr/>
          <p:nvPr/>
        </p:nvSpPr>
        <p:spPr>
          <a:xfrm>
            <a:off x="2767045" y="4298859"/>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142407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1A6DC5-94B1-6C46-98FC-7F6438793BFD}"/>
              </a:ext>
            </a:extLst>
          </p:cNvPr>
          <p:cNvSpPr>
            <a:spLocks noGrp="1"/>
          </p:cNvSpPr>
          <p:nvPr>
            <p:ph type="title"/>
          </p:nvPr>
        </p:nvSpPr>
        <p:spPr/>
        <p:txBody>
          <a:bodyPr/>
          <a:lstStyle/>
          <a:p>
            <a:r>
              <a:rPr lang="de-DE" dirty="0" err="1"/>
              <a:t>Use</a:t>
            </a:r>
            <a:r>
              <a:rPr lang="de-DE" dirty="0"/>
              <a:t> Cases</a:t>
            </a:r>
          </a:p>
        </p:txBody>
      </p:sp>
      <p:sp>
        <p:nvSpPr>
          <p:cNvPr id="4" name="Rechteck 3">
            <a:extLst>
              <a:ext uri="{FF2B5EF4-FFF2-40B4-BE49-F238E27FC236}">
                <a16:creationId xmlns:a16="http://schemas.microsoft.com/office/drawing/2014/main" id="{CAAD384D-EE19-D34E-85F1-7E73CBC6B17F}"/>
              </a:ext>
            </a:extLst>
          </p:cNvPr>
          <p:cNvSpPr/>
          <p:nvPr/>
        </p:nvSpPr>
        <p:spPr>
          <a:xfrm>
            <a:off x="1037302" y="1794390"/>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People</a:t>
            </a:r>
          </a:p>
        </p:txBody>
      </p:sp>
      <p:sp>
        <p:nvSpPr>
          <p:cNvPr id="59" name="Nach unten gekrümmter Pfeil 58">
            <a:extLst>
              <a:ext uri="{FF2B5EF4-FFF2-40B4-BE49-F238E27FC236}">
                <a16:creationId xmlns:a16="http://schemas.microsoft.com/office/drawing/2014/main" id="{89732D4C-EA6A-4C4C-837C-3EB58AC26123}"/>
              </a:ext>
            </a:extLst>
          </p:cNvPr>
          <p:cNvSpPr/>
          <p:nvPr/>
        </p:nvSpPr>
        <p:spPr>
          <a:xfrm rot="19530494">
            <a:off x="856477" y="1624010"/>
            <a:ext cx="361649" cy="317077"/>
          </a:xfrm>
          <a:prstGeom prst="curvedDownArrow">
            <a:avLst/>
          </a:prstGeom>
          <a:solidFill>
            <a:schemeClr val="bg1">
              <a:lumMod val="85000"/>
            </a:schemeClr>
          </a:solidFill>
          <a:ln>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solidFill>
                <a:schemeClr val="tx1"/>
              </a:solidFill>
              <a:latin typeface="Helvetica Neue" charset="0"/>
              <a:ea typeface="Helvetica Neue" charset="0"/>
              <a:cs typeface="Helvetica Neue" charset="0"/>
            </a:endParaRPr>
          </a:p>
        </p:txBody>
      </p:sp>
      <p:sp>
        <p:nvSpPr>
          <p:cNvPr id="5" name="Rechteck 4">
            <a:extLst>
              <a:ext uri="{FF2B5EF4-FFF2-40B4-BE49-F238E27FC236}">
                <a16:creationId xmlns:a16="http://schemas.microsoft.com/office/drawing/2014/main" id="{F3CE682D-64F1-EA45-9B09-18F3402560D9}"/>
              </a:ext>
            </a:extLst>
          </p:cNvPr>
          <p:cNvSpPr/>
          <p:nvPr/>
        </p:nvSpPr>
        <p:spPr>
          <a:xfrm>
            <a:off x="4719483" y="1784558"/>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Departments</a:t>
            </a:r>
          </a:p>
        </p:txBody>
      </p:sp>
      <p:sp>
        <p:nvSpPr>
          <p:cNvPr id="6" name="Rechteck 5">
            <a:extLst>
              <a:ext uri="{FF2B5EF4-FFF2-40B4-BE49-F238E27FC236}">
                <a16:creationId xmlns:a16="http://schemas.microsoft.com/office/drawing/2014/main" id="{00B44A2C-5CC0-194E-9E44-4546D19FD0C5}"/>
              </a:ext>
            </a:extLst>
          </p:cNvPr>
          <p:cNvSpPr/>
          <p:nvPr/>
        </p:nvSpPr>
        <p:spPr>
          <a:xfrm>
            <a:off x="6490025" y="2631173"/>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Business Units</a:t>
            </a:r>
          </a:p>
        </p:txBody>
      </p:sp>
      <p:sp>
        <p:nvSpPr>
          <p:cNvPr id="7" name="Rechteck 6">
            <a:extLst>
              <a:ext uri="{FF2B5EF4-FFF2-40B4-BE49-F238E27FC236}">
                <a16:creationId xmlns:a16="http://schemas.microsoft.com/office/drawing/2014/main" id="{0D3A3D3D-B396-0244-9A1D-A0495011617F}"/>
              </a:ext>
            </a:extLst>
          </p:cNvPr>
          <p:cNvSpPr/>
          <p:nvPr/>
        </p:nvSpPr>
        <p:spPr>
          <a:xfrm>
            <a:off x="2912803" y="2750718"/>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Information</a:t>
            </a:r>
          </a:p>
        </p:txBody>
      </p:sp>
      <p:sp>
        <p:nvSpPr>
          <p:cNvPr id="8" name="Rechteck 7">
            <a:extLst>
              <a:ext uri="{FF2B5EF4-FFF2-40B4-BE49-F238E27FC236}">
                <a16:creationId xmlns:a16="http://schemas.microsoft.com/office/drawing/2014/main" id="{88E4C41F-6FA0-AB4F-8C4E-09429F9BCD48}"/>
              </a:ext>
            </a:extLst>
          </p:cNvPr>
          <p:cNvSpPr/>
          <p:nvPr/>
        </p:nvSpPr>
        <p:spPr>
          <a:xfrm>
            <a:off x="5469184" y="4056274"/>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err="1">
                <a:latin typeface="Helvetica Neue" charset="0"/>
                <a:ea typeface="Helvetica Neue" charset="0"/>
                <a:cs typeface="Helvetica Neue" charset="0"/>
              </a:rPr>
              <a:t>External</a:t>
            </a:r>
            <a:endParaRPr lang="de-DE" sz="1400" dirty="0">
              <a:latin typeface="Helvetica Neue" charset="0"/>
              <a:ea typeface="Helvetica Neue" charset="0"/>
              <a:cs typeface="Helvetica Neue" charset="0"/>
            </a:endParaRPr>
          </a:p>
        </p:txBody>
      </p:sp>
      <p:sp>
        <p:nvSpPr>
          <p:cNvPr id="9" name="Rechteck 8">
            <a:extLst>
              <a:ext uri="{FF2B5EF4-FFF2-40B4-BE49-F238E27FC236}">
                <a16:creationId xmlns:a16="http://schemas.microsoft.com/office/drawing/2014/main" id="{95734342-B2D3-1A42-B708-7C04B32439C0}"/>
              </a:ext>
            </a:extLst>
          </p:cNvPr>
          <p:cNvSpPr/>
          <p:nvPr/>
        </p:nvSpPr>
        <p:spPr>
          <a:xfrm>
            <a:off x="1951705"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Wiki</a:t>
            </a:r>
          </a:p>
        </p:txBody>
      </p:sp>
      <p:sp>
        <p:nvSpPr>
          <p:cNvPr id="10" name="Rechteck 9">
            <a:extLst>
              <a:ext uri="{FF2B5EF4-FFF2-40B4-BE49-F238E27FC236}">
                <a16:creationId xmlns:a16="http://schemas.microsoft.com/office/drawing/2014/main" id="{C0DD4AEB-1513-E541-9383-575676A9CBCD}"/>
              </a:ext>
            </a:extLst>
          </p:cNvPr>
          <p:cNvSpPr/>
          <p:nvPr/>
        </p:nvSpPr>
        <p:spPr>
          <a:xfrm>
            <a:off x="3124198"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400">
                <a:latin typeface="Helvetica Neue" charset="0"/>
                <a:ea typeface="Helvetica Neue" charset="0"/>
                <a:cs typeface="Helvetica Neue" charset="0"/>
              </a:rPr>
              <a:t>Document</a:t>
            </a:r>
          </a:p>
        </p:txBody>
      </p:sp>
      <p:sp>
        <p:nvSpPr>
          <p:cNvPr id="11" name="Rechteck 10">
            <a:extLst>
              <a:ext uri="{FF2B5EF4-FFF2-40B4-BE49-F238E27FC236}">
                <a16:creationId xmlns:a16="http://schemas.microsoft.com/office/drawing/2014/main" id="{6C313259-9928-BE44-8770-487DFF5DE41A}"/>
              </a:ext>
            </a:extLst>
          </p:cNvPr>
          <p:cNvSpPr/>
          <p:nvPr/>
        </p:nvSpPr>
        <p:spPr>
          <a:xfrm>
            <a:off x="4296691"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Systems</a:t>
            </a:r>
          </a:p>
        </p:txBody>
      </p:sp>
      <p:sp>
        <p:nvSpPr>
          <p:cNvPr id="12" name="Verzweigung 11">
            <a:extLst>
              <a:ext uri="{FF2B5EF4-FFF2-40B4-BE49-F238E27FC236}">
                <a16:creationId xmlns:a16="http://schemas.microsoft.com/office/drawing/2014/main" id="{B546EB5B-76B1-8D40-BF0D-2E983A7E0AC3}"/>
              </a:ext>
            </a:extLst>
          </p:cNvPr>
          <p:cNvSpPr/>
          <p:nvPr/>
        </p:nvSpPr>
        <p:spPr>
          <a:xfrm>
            <a:off x="3255704" y="1843551"/>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14" name="Gerade Verbindung 13">
            <a:extLst>
              <a:ext uri="{FF2B5EF4-FFF2-40B4-BE49-F238E27FC236}">
                <a16:creationId xmlns:a16="http://schemas.microsoft.com/office/drawing/2014/main" id="{4938CFD5-CDD2-3140-9A0F-09343F0890F7}"/>
              </a:ext>
            </a:extLst>
          </p:cNvPr>
          <p:cNvCxnSpPr>
            <a:stCxn id="4" idx="3"/>
            <a:endCxn id="12" idx="1"/>
          </p:cNvCxnSpPr>
          <p:nvPr/>
        </p:nvCxnSpPr>
        <p:spPr>
          <a:xfrm>
            <a:off x="2453147" y="2025448"/>
            <a:ext cx="80255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CF8C1F22-C6E1-3A47-AD04-C8E0495EA8A6}"/>
              </a:ext>
            </a:extLst>
          </p:cNvPr>
          <p:cNvCxnSpPr>
            <a:cxnSpLocks/>
            <a:stCxn id="12" idx="3"/>
            <a:endCxn id="5" idx="1"/>
          </p:cNvCxnSpPr>
          <p:nvPr/>
        </p:nvCxnSpPr>
        <p:spPr>
          <a:xfrm flipV="1">
            <a:off x="3985748" y="2015616"/>
            <a:ext cx="733735" cy="98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FADB8B93-F266-FC4E-B80C-E43674F35C98}"/>
              </a:ext>
            </a:extLst>
          </p:cNvPr>
          <p:cNvCxnSpPr>
            <a:cxnSpLocks/>
            <a:stCxn id="7" idx="0"/>
            <a:endCxn id="12" idx="2"/>
          </p:cNvCxnSpPr>
          <p:nvPr/>
        </p:nvCxnSpPr>
        <p:spPr>
          <a:xfrm flipV="1">
            <a:off x="3620726" y="2207344"/>
            <a:ext cx="0" cy="54337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Verzweigung 23">
            <a:extLst>
              <a:ext uri="{FF2B5EF4-FFF2-40B4-BE49-F238E27FC236}">
                <a16:creationId xmlns:a16="http://schemas.microsoft.com/office/drawing/2014/main" id="{FD3C4292-CCC1-4C4B-9D32-0B126964991F}"/>
              </a:ext>
            </a:extLst>
          </p:cNvPr>
          <p:cNvSpPr/>
          <p:nvPr/>
        </p:nvSpPr>
        <p:spPr>
          <a:xfrm rot="1443368">
            <a:off x="6832925" y="1988195"/>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25" name="Gerade Verbindung 24">
            <a:extLst>
              <a:ext uri="{FF2B5EF4-FFF2-40B4-BE49-F238E27FC236}">
                <a16:creationId xmlns:a16="http://schemas.microsoft.com/office/drawing/2014/main" id="{ED5F5BE1-47E9-1440-BC18-480237F265B1}"/>
              </a:ext>
            </a:extLst>
          </p:cNvPr>
          <p:cNvCxnSpPr>
            <a:cxnSpLocks/>
            <a:stCxn id="5" idx="3"/>
            <a:endCxn id="24" idx="1"/>
          </p:cNvCxnSpPr>
          <p:nvPr/>
        </p:nvCxnSpPr>
        <p:spPr>
          <a:xfrm>
            <a:off x="6135328" y="2015616"/>
            <a:ext cx="729300" cy="568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5386D6E0-FB74-2B48-8C99-D75173500EFC}"/>
              </a:ext>
            </a:extLst>
          </p:cNvPr>
          <p:cNvCxnSpPr>
            <a:cxnSpLocks/>
            <a:stCxn id="24" idx="3"/>
            <a:endCxn id="6" idx="0"/>
          </p:cNvCxnSpPr>
          <p:nvPr/>
        </p:nvCxnSpPr>
        <p:spPr>
          <a:xfrm flipH="1">
            <a:off x="7197948" y="2318886"/>
            <a:ext cx="333317" cy="3122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2D5EBC2C-8751-B342-A75F-EADC8FF54AFC}"/>
              </a:ext>
            </a:extLst>
          </p:cNvPr>
          <p:cNvCxnSpPr>
            <a:cxnSpLocks/>
            <a:endCxn id="7" idx="2"/>
          </p:cNvCxnSpPr>
          <p:nvPr/>
        </p:nvCxnSpPr>
        <p:spPr>
          <a:xfrm flipV="1">
            <a:off x="3608433" y="3212834"/>
            <a:ext cx="12293" cy="97830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74E341BF-3814-004F-BF21-1FC44E0EABB6}"/>
              </a:ext>
            </a:extLst>
          </p:cNvPr>
          <p:cNvCxnSpPr>
            <a:cxnSpLocks/>
            <a:stCxn id="11" idx="0"/>
            <a:endCxn id="35" idx="3"/>
          </p:cNvCxnSpPr>
          <p:nvPr/>
        </p:nvCxnSpPr>
        <p:spPr>
          <a:xfrm flipH="1" flipV="1">
            <a:off x="3985747" y="3621340"/>
            <a:ext cx="814848"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Verzweigung 34">
            <a:extLst>
              <a:ext uri="{FF2B5EF4-FFF2-40B4-BE49-F238E27FC236}">
                <a16:creationId xmlns:a16="http://schemas.microsoft.com/office/drawing/2014/main" id="{51E6A31E-BC25-5044-A758-A8AF1D0FEFF9}"/>
              </a:ext>
            </a:extLst>
          </p:cNvPr>
          <p:cNvSpPr/>
          <p:nvPr/>
        </p:nvSpPr>
        <p:spPr>
          <a:xfrm>
            <a:off x="3255703" y="3439443"/>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38" name="Gerade Verbindung 37">
            <a:extLst>
              <a:ext uri="{FF2B5EF4-FFF2-40B4-BE49-F238E27FC236}">
                <a16:creationId xmlns:a16="http://schemas.microsoft.com/office/drawing/2014/main" id="{236DA69C-5CE5-4E48-A7FD-0E03406864E5}"/>
              </a:ext>
            </a:extLst>
          </p:cNvPr>
          <p:cNvCxnSpPr>
            <a:cxnSpLocks/>
            <a:stCxn id="9" idx="0"/>
            <a:endCxn id="35" idx="1"/>
          </p:cNvCxnSpPr>
          <p:nvPr/>
        </p:nvCxnSpPr>
        <p:spPr>
          <a:xfrm flipV="1">
            <a:off x="2455609" y="3621340"/>
            <a:ext cx="800094"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Gerade Verbindung 45">
            <a:extLst>
              <a:ext uri="{FF2B5EF4-FFF2-40B4-BE49-F238E27FC236}">
                <a16:creationId xmlns:a16="http://schemas.microsoft.com/office/drawing/2014/main" id="{C01A1E9B-A12C-7643-ABF3-B90E3326DC9F}"/>
              </a:ext>
            </a:extLst>
          </p:cNvPr>
          <p:cNvCxnSpPr>
            <a:cxnSpLocks/>
            <a:stCxn id="8" idx="0"/>
            <a:endCxn id="35" idx="3"/>
          </p:cNvCxnSpPr>
          <p:nvPr/>
        </p:nvCxnSpPr>
        <p:spPr>
          <a:xfrm flipH="1" flipV="1">
            <a:off x="3985747" y="3621340"/>
            <a:ext cx="2191360"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8648A71-1C66-3B49-9EBF-9B232A18F8D6}"/>
              </a:ext>
            </a:extLst>
          </p:cNvPr>
          <p:cNvSpPr/>
          <p:nvPr/>
        </p:nvSpPr>
        <p:spPr>
          <a:xfrm>
            <a:off x="1" y="1209134"/>
            <a:ext cx="9144000" cy="3934366"/>
          </a:xfrm>
          <a:prstGeom prst="rect">
            <a:avLst/>
          </a:prstGeom>
          <a:solidFill>
            <a:schemeClr val="bg1">
              <a:lumMod val="85000"/>
              <a:alpha val="79000"/>
            </a:schemeClr>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0" name="Ovale Legende 59">
            <a:extLst>
              <a:ext uri="{FF2B5EF4-FFF2-40B4-BE49-F238E27FC236}">
                <a16:creationId xmlns:a16="http://schemas.microsoft.com/office/drawing/2014/main" id="{6D6EDF1A-0E65-5B48-80C1-05EA7FB6706A}"/>
              </a:ext>
            </a:extLst>
          </p:cNvPr>
          <p:cNvSpPr/>
          <p:nvPr/>
        </p:nvSpPr>
        <p:spPr>
          <a:xfrm>
            <a:off x="1503024" y="1035466"/>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Who is an expert in ...?</a:t>
            </a:r>
          </a:p>
        </p:txBody>
      </p:sp>
      <p:sp>
        <p:nvSpPr>
          <p:cNvPr id="61" name="Ovale Legende 60">
            <a:extLst>
              <a:ext uri="{FF2B5EF4-FFF2-40B4-BE49-F238E27FC236}">
                <a16:creationId xmlns:a16="http://schemas.microsoft.com/office/drawing/2014/main" id="{42E23451-1E48-4942-8498-8C0B4D2F5D86}"/>
              </a:ext>
            </a:extLst>
          </p:cNvPr>
          <p:cNvSpPr/>
          <p:nvPr/>
        </p:nvSpPr>
        <p:spPr>
          <a:xfrm>
            <a:off x="4870572" y="932547"/>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Which departments are working on …?</a:t>
            </a:r>
          </a:p>
        </p:txBody>
      </p:sp>
      <p:sp>
        <p:nvSpPr>
          <p:cNvPr id="62" name="Ovale Legende 61">
            <a:extLst>
              <a:ext uri="{FF2B5EF4-FFF2-40B4-BE49-F238E27FC236}">
                <a16:creationId xmlns:a16="http://schemas.microsoft.com/office/drawing/2014/main" id="{5801994D-3B2E-0B4C-8118-6E08CFAC6B45}"/>
              </a:ext>
            </a:extLst>
          </p:cNvPr>
          <p:cNvSpPr/>
          <p:nvPr/>
        </p:nvSpPr>
        <p:spPr>
          <a:xfrm>
            <a:off x="7162756" y="1730633"/>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Does the solution exists already in …?</a:t>
            </a:r>
          </a:p>
        </p:txBody>
      </p:sp>
      <p:sp>
        <p:nvSpPr>
          <p:cNvPr id="63" name="Ovale Legende 62">
            <a:extLst>
              <a:ext uri="{FF2B5EF4-FFF2-40B4-BE49-F238E27FC236}">
                <a16:creationId xmlns:a16="http://schemas.microsoft.com/office/drawing/2014/main" id="{B7A89C34-897C-DB49-9815-6417A1C1785A}"/>
              </a:ext>
            </a:extLst>
          </p:cNvPr>
          <p:cNvSpPr/>
          <p:nvPr/>
        </p:nvSpPr>
        <p:spPr>
          <a:xfrm>
            <a:off x="6498256" y="3246412"/>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State of research?</a:t>
            </a:r>
          </a:p>
        </p:txBody>
      </p:sp>
      <p:sp>
        <p:nvSpPr>
          <p:cNvPr id="64" name="Ovale Legende 63">
            <a:extLst>
              <a:ext uri="{FF2B5EF4-FFF2-40B4-BE49-F238E27FC236}">
                <a16:creationId xmlns:a16="http://schemas.microsoft.com/office/drawing/2014/main" id="{9818235F-7592-4841-A492-D8A781618288}"/>
              </a:ext>
            </a:extLst>
          </p:cNvPr>
          <p:cNvSpPr/>
          <p:nvPr/>
        </p:nvSpPr>
        <p:spPr>
          <a:xfrm>
            <a:off x="4728850" y="3159224"/>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I don’t have information about …?</a:t>
            </a:r>
          </a:p>
        </p:txBody>
      </p:sp>
      <p:sp>
        <p:nvSpPr>
          <p:cNvPr id="65" name="Ovale Legende 64">
            <a:extLst>
              <a:ext uri="{FF2B5EF4-FFF2-40B4-BE49-F238E27FC236}">
                <a16:creationId xmlns:a16="http://schemas.microsoft.com/office/drawing/2014/main" id="{C0EE495F-F594-E047-9CB7-A73B94C8FBBE}"/>
              </a:ext>
            </a:extLst>
          </p:cNvPr>
          <p:cNvSpPr/>
          <p:nvPr/>
        </p:nvSpPr>
        <p:spPr>
          <a:xfrm>
            <a:off x="802667" y="3201641"/>
            <a:ext cx="1752679" cy="819732"/>
          </a:xfrm>
          <a:prstGeom prst="wedgeEllipseCallout">
            <a:avLst>
              <a:gd name="adj1" fmla="val 18997"/>
              <a:gd name="adj2" fmla="val 68497"/>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Is the error documented?</a:t>
            </a:r>
          </a:p>
        </p:txBody>
      </p:sp>
      <p:sp>
        <p:nvSpPr>
          <p:cNvPr id="66" name="Ovale Legende 65">
            <a:extLst>
              <a:ext uri="{FF2B5EF4-FFF2-40B4-BE49-F238E27FC236}">
                <a16:creationId xmlns:a16="http://schemas.microsoft.com/office/drawing/2014/main" id="{2DA38EED-401F-A64B-8DB6-8F5250FC897A}"/>
              </a:ext>
            </a:extLst>
          </p:cNvPr>
          <p:cNvSpPr/>
          <p:nvPr/>
        </p:nvSpPr>
        <p:spPr>
          <a:xfrm>
            <a:off x="2920367" y="3197883"/>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Was there already a similar project?</a:t>
            </a:r>
          </a:p>
        </p:txBody>
      </p:sp>
    </p:spTree>
    <p:extLst>
      <p:ext uri="{BB962C8B-B14F-4D97-AF65-F5344CB8AC3E}">
        <p14:creationId xmlns:p14="http://schemas.microsoft.com/office/powerpoint/2010/main" val="239028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0F1B8-CA4A-AE4F-A288-6D511F03B811}"/>
              </a:ext>
            </a:extLst>
          </p:cNvPr>
          <p:cNvSpPr>
            <a:spLocks noGrp="1"/>
          </p:cNvSpPr>
          <p:nvPr>
            <p:ph type="title"/>
          </p:nvPr>
        </p:nvSpPr>
        <p:spPr/>
        <p:txBody>
          <a:bodyPr/>
          <a:lstStyle/>
          <a:p>
            <a:r>
              <a:rPr lang="de-DE" dirty="0"/>
              <a:t>Summary</a:t>
            </a:r>
          </a:p>
        </p:txBody>
      </p:sp>
      <p:sp>
        <p:nvSpPr>
          <p:cNvPr id="3" name="Rechteck 2">
            <a:extLst>
              <a:ext uri="{FF2B5EF4-FFF2-40B4-BE49-F238E27FC236}">
                <a16:creationId xmlns:a16="http://schemas.microsoft.com/office/drawing/2014/main" id="{F5D2723A-627B-8A4D-889F-A0572CD17899}"/>
              </a:ext>
            </a:extLst>
          </p:cNvPr>
          <p:cNvSpPr/>
          <p:nvPr/>
        </p:nvSpPr>
        <p:spPr>
          <a:xfrm>
            <a:off x="0" y="4432809"/>
            <a:ext cx="9144000" cy="4056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200" dirty="0">
                <a:latin typeface="Helvetica Neue" panose="02000503000000020004" pitchFamily="2" charset="0"/>
                <a:ea typeface="Helvetica Neue" panose="02000503000000020004" pitchFamily="2" charset="0"/>
                <a:cs typeface="Helvetica Neue" panose="02000503000000020004" pitchFamily="2" charset="0"/>
              </a:rPr>
              <a:t>Cognitive search engine is a leverage for efficiency</a:t>
            </a:r>
          </a:p>
        </p:txBody>
      </p:sp>
      <p:sp>
        <p:nvSpPr>
          <p:cNvPr id="18" name="Rechteck 17">
            <a:extLst>
              <a:ext uri="{FF2B5EF4-FFF2-40B4-BE49-F238E27FC236}">
                <a16:creationId xmlns:a16="http://schemas.microsoft.com/office/drawing/2014/main" id="{D2D17680-222B-B048-B9E4-96F81F511DBB}"/>
              </a:ext>
            </a:extLst>
          </p:cNvPr>
          <p:cNvSpPr/>
          <p:nvPr/>
        </p:nvSpPr>
        <p:spPr>
          <a:xfrm>
            <a:off x="266485" y="1679084"/>
            <a:ext cx="3633174" cy="1754326"/>
          </a:xfrm>
          <a:prstGeom prst="rect">
            <a:avLst/>
          </a:prstGeom>
        </p:spPr>
        <p:txBody>
          <a:bodyPr wrap="none">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Enable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people</a:t>
            </a:r>
            <a:r>
              <a:rPr lang="en-US" sz="1200" dirty="0">
                <a:latin typeface="Helvetica Neue" panose="02000503000000020004" pitchFamily="2" charset="0"/>
                <a:ea typeface="Helvetica Neue" panose="02000503000000020004" pitchFamily="2" charset="0"/>
                <a:cs typeface="Helvetica Neue" panose="02000503000000020004" pitchFamily="2" charset="0"/>
              </a:rPr>
              <a:t> to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work faster</a:t>
            </a:r>
          </a:p>
          <a:p>
            <a:pPr marL="285750" indent="-285750">
              <a:buFont typeface="Arial" panose="020B0604020202020204" pitchFamily="34" charset="0"/>
              <a:buChar char="•"/>
            </a:pPr>
            <a:endParaRPr lang="en-US" sz="1200" dirty="0">
              <a:solidFill>
                <a:srgbClr val="373737"/>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Enable people to produce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better quality</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Inspire your employees to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innovate</a:t>
            </a:r>
            <a:r>
              <a:rPr lang="en-US" sz="1200" dirty="0">
                <a:latin typeface="Helvetica Neue" panose="02000503000000020004" pitchFamily="2" charset="0"/>
                <a:ea typeface="Helvetica Neue" panose="02000503000000020004" pitchFamily="2" charset="0"/>
                <a:cs typeface="Helvetica Neue" panose="02000503000000020004" pitchFamily="2" charset="0"/>
              </a:rPr>
              <a:t> and invent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Effect on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workflows</a:t>
            </a:r>
          </a:p>
          <a:p>
            <a:pPr marL="285750" indent="-285750">
              <a:buFont typeface="Arial" panose="020B0604020202020204" pitchFamily="34" charset="0"/>
              <a:buChar char="•"/>
            </a:pPr>
            <a:endPar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Communication between people</a:t>
            </a:r>
          </a:p>
        </p:txBody>
      </p:sp>
      <p:sp>
        <p:nvSpPr>
          <p:cNvPr id="20" name="FlowTriangle">
            <a:extLst>
              <a:ext uri="{FF2B5EF4-FFF2-40B4-BE49-F238E27FC236}">
                <a16:creationId xmlns:a16="http://schemas.microsoft.com/office/drawing/2014/main" id="{7A433380-B273-2548-A948-88CCA066B12D}"/>
              </a:ext>
            </a:extLst>
          </p:cNvPr>
          <p:cNvSpPr>
            <a:spLocks noChangeArrowheads="1"/>
          </p:cNvSpPr>
          <p:nvPr/>
        </p:nvSpPr>
        <p:spPr bwMode="gray">
          <a:xfrm rot="5400000">
            <a:off x="2809700" y="2322372"/>
            <a:ext cx="2585645" cy="405728"/>
          </a:xfrm>
          <a:prstGeom prst="triangle">
            <a:avLst>
              <a:gd name="adj" fmla="val 50000"/>
            </a:avLst>
          </a:prstGeom>
          <a:gradFill rotWithShape="1">
            <a:gsLst>
              <a:gs pos="48000">
                <a:srgbClr val="0E68A2">
                  <a:alpha val="49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a:solidFill>
                <a:srgbClr val="000000"/>
              </a:solidFill>
            </a:endParaRPr>
          </a:p>
        </p:txBody>
      </p:sp>
      <p:sp>
        <p:nvSpPr>
          <p:cNvPr id="22" name="Rechteck 21">
            <a:extLst>
              <a:ext uri="{FF2B5EF4-FFF2-40B4-BE49-F238E27FC236}">
                <a16:creationId xmlns:a16="http://schemas.microsoft.com/office/drawing/2014/main" id="{B431076D-CE27-5B4E-8AC0-14A6C874CAE1}"/>
              </a:ext>
            </a:extLst>
          </p:cNvPr>
          <p:cNvSpPr/>
          <p:nvPr/>
        </p:nvSpPr>
        <p:spPr>
          <a:xfrm>
            <a:off x="4694323" y="1679084"/>
            <a:ext cx="4449677" cy="1384995"/>
          </a:xfrm>
          <a:prstGeom prst="rect">
            <a:avLst/>
          </a:prstGeom>
        </p:spPr>
        <p:txBody>
          <a:bodyPr wrap="square">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user behavior through search logs</a:t>
            </a:r>
          </a:p>
          <a:p>
            <a:pPr marL="285750" indent="-285750">
              <a:buFont typeface="Arial" panose="020B0604020202020204" pitchFamily="34" charset="0"/>
              <a:buChar char="•"/>
            </a:pPr>
            <a:endParaRPr lang="en-US" sz="1200" dirty="0">
              <a:solidFill>
                <a:srgbClr val="373737"/>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average ranking </a:t>
            </a:r>
            <a:r>
              <a:rPr lang="en-US" sz="1200" dirty="0">
                <a:latin typeface="Helvetica Neue" panose="02000503000000020004" pitchFamily="2" charset="0"/>
                <a:ea typeface="Helvetica Neue" panose="02000503000000020004" pitchFamily="2" charset="0"/>
                <a:cs typeface="Helvetica Neue" panose="02000503000000020004" pitchFamily="2" charset="0"/>
              </a:rPr>
              <a:t>of a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clicked hit </a:t>
            </a:r>
            <a:r>
              <a:rPr lang="en-US" sz="1200" dirty="0">
                <a:latin typeface="Helvetica Neue" panose="02000503000000020004" pitchFamily="2" charset="0"/>
                <a:ea typeface="Helvetica Neue" panose="02000503000000020004" pitchFamily="2" charset="0"/>
                <a:cs typeface="Helvetica Neue" panose="02000503000000020004" pitchFamily="2" charset="0"/>
              </a:rPr>
              <a:t>in the result list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amount of users </a:t>
            </a:r>
            <a:r>
              <a:rPr lang="en-US" sz="1200" dirty="0">
                <a:latin typeface="Helvetica Neue" panose="02000503000000020004" pitchFamily="2" charset="0"/>
                <a:ea typeface="Helvetica Neue" panose="02000503000000020004" pitchFamily="2" charset="0"/>
                <a:cs typeface="Helvetica Neue" panose="02000503000000020004" pitchFamily="2" charset="0"/>
              </a:rPr>
              <a:t>that are using the system</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estimate 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level of information </a:t>
            </a:r>
            <a:r>
              <a:rPr lang="en-US" sz="1200" dirty="0">
                <a:latin typeface="Helvetica Neue" panose="02000503000000020004" pitchFamily="2" charset="0"/>
                <a:ea typeface="Helvetica Neue" panose="02000503000000020004" pitchFamily="2" charset="0"/>
                <a:cs typeface="Helvetica Neue" panose="02000503000000020004" pitchFamily="2" charset="0"/>
              </a:rPr>
              <a:t>your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users are expecting</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Rechteck 22">
            <a:extLst>
              <a:ext uri="{FF2B5EF4-FFF2-40B4-BE49-F238E27FC236}">
                <a16:creationId xmlns:a16="http://schemas.microsoft.com/office/drawing/2014/main" id="{19BFB93C-47E9-A044-BBA4-0A6030EF8EA9}"/>
              </a:ext>
            </a:extLst>
          </p:cNvPr>
          <p:cNvSpPr/>
          <p:nvPr/>
        </p:nvSpPr>
        <p:spPr>
          <a:xfrm>
            <a:off x="4315052" y="1402085"/>
            <a:ext cx="758541" cy="276999"/>
          </a:xfrm>
          <a:prstGeom prst="rect">
            <a:avLst/>
          </a:prstGeom>
        </p:spPr>
        <p:txBody>
          <a:bodyPr wrap="none">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Monitor</a:t>
            </a:r>
          </a:p>
        </p:txBody>
      </p:sp>
    </p:spTree>
    <p:extLst>
      <p:ext uri="{BB962C8B-B14F-4D97-AF65-F5344CB8AC3E}">
        <p14:creationId xmlns:p14="http://schemas.microsoft.com/office/powerpoint/2010/main" val="108374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hteck 9"/>
          <p:cNvSpPr/>
          <p:nvPr/>
        </p:nvSpPr>
        <p:spPr>
          <a:xfrm>
            <a:off x="6685201" y="3435178"/>
            <a:ext cx="2038865" cy="1088834"/>
          </a:xfrm>
          <a:prstGeom prst="rect">
            <a:avLst/>
          </a:prstGeom>
          <a:solidFill>
            <a:srgbClr val="BEBEBE">
              <a:alpha val="2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2"/>
              </a:solidFill>
            </a:endParaRPr>
          </a:p>
          <a:p>
            <a:pPr algn="ctr"/>
            <a:endParaRPr lang="de-DE" sz="1500" dirty="0">
              <a:solidFill>
                <a:schemeClr val="tx2"/>
              </a:solidFill>
            </a:endParaRPr>
          </a:p>
          <a:p>
            <a:pPr algn="ctr"/>
            <a:r>
              <a:rPr lang="de-DE" sz="1500" dirty="0">
                <a:solidFill>
                  <a:schemeClr val="tx2"/>
                </a:solidFill>
              </a:rPr>
              <a:t>Fabian </a:t>
            </a:r>
            <a:r>
              <a:rPr lang="de-DE" sz="1500" dirty="0" err="1">
                <a:solidFill>
                  <a:schemeClr val="tx2"/>
                </a:solidFill>
              </a:rPr>
              <a:t>Retkowski</a:t>
            </a:r>
            <a:endParaRPr lang="de-DE" sz="1500" dirty="0">
              <a:solidFill>
                <a:schemeClr val="tx2"/>
              </a:solidFill>
            </a:endParaRPr>
          </a:p>
          <a:p>
            <a:pPr algn="ctr"/>
            <a:r>
              <a:rPr lang="de-DE" sz="1013" dirty="0">
                <a:solidFill>
                  <a:schemeClr val="tx1">
                    <a:lumMod val="50000"/>
                    <a:lumOff val="50000"/>
                  </a:schemeClr>
                </a:solidFill>
              </a:rPr>
              <a:t>-</a:t>
            </a:r>
          </a:p>
          <a:p>
            <a:pPr algn="ctr"/>
            <a:r>
              <a:rPr lang="de-DE" sz="1013" dirty="0">
                <a:solidFill>
                  <a:schemeClr val="tx1">
                    <a:lumMod val="50000"/>
                    <a:lumOff val="50000"/>
                  </a:schemeClr>
                </a:solidFill>
              </a:rPr>
              <a:t>Informatik</a:t>
            </a:r>
          </a:p>
          <a:p>
            <a:pPr algn="ctr"/>
            <a:r>
              <a:rPr lang="de-DE" sz="1013" dirty="0">
                <a:solidFill>
                  <a:schemeClr val="tx1">
                    <a:lumMod val="50000"/>
                    <a:lumOff val="50000"/>
                  </a:schemeClr>
                </a:solidFill>
              </a:rPr>
              <a:t>2. Mastersemester</a:t>
            </a:r>
          </a:p>
          <a:p>
            <a:pPr algn="ctr"/>
            <a:r>
              <a:rPr lang="de-DE" sz="1013" dirty="0">
                <a:solidFill>
                  <a:schemeClr val="tx1">
                    <a:lumMod val="50000"/>
                    <a:lumOff val="50000"/>
                  </a:schemeClr>
                </a:solidFill>
              </a:rPr>
              <a:t> </a:t>
            </a:r>
          </a:p>
        </p:txBody>
      </p:sp>
      <p:sp>
        <p:nvSpPr>
          <p:cNvPr id="9" name="Titel 8"/>
          <p:cNvSpPr>
            <a:spLocks noGrp="1"/>
          </p:cNvSpPr>
          <p:nvPr>
            <p:ph type="title"/>
          </p:nvPr>
        </p:nvSpPr>
        <p:spPr/>
        <p:txBody>
          <a:bodyPr/>
          <a:lstStyle/>
          <a:p>
            <a:r>
              <a:rPr lang="de-DE" dirty="0"/>
              <a:t>Who </a:t>
            </a:r>
            <a:r>
              <a:rPr lang="de-DE" dirty="0" err="1"/>
              <a:t>are</a:t>
            </a:r>
            <a:r>
              <a:rPr lang="de-DE" dirty="0"/>
              <a:t> </a:t>
            </a:r>
            <a:r>
              <a:rPr lang="de-DE" dirty="0" err="1"/>
              <a:t>we</a:t>
            </a:r>
            <a:r>
              <a:rPr lang="de-DE" dirty="0"/>
              <a:t>?</a:t>
            </a:r>
          </a:p>
        </p:txBody>
      </p:sp>
      <p:sp>
        <p:nvSpPr>
          <p:cNvPr id="11" name="Rechteck 10"/>
          <p:cNvSpPr/>
          <p:nvPr/>
        </p:nvSpPr>
        <p:spPr>
          <a:xfrm>
            <a:off x="4522703" y="3435178"/>
            <a:ext cx="2038865" cy="1088834"/>
          </a:xfrm>
          <a:prstGeom prst="rect">
            <a:avLst/>
          </a:prstGeom>
          <a:solidFill>
            <a:srgbClr val="BEBEBE">
              <a:alpha val="2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2"/>
              </a:solidFill>
            </a:endParaRPr>
          </a:p>
          <a:p>
            <a:pPr algn="ctr"/>
            <a:endParaRPr lang="de-DE" sz="1500" dirty="0">
              <a:solidFill>
                <a:schemeClr val="tx2"/>
              </a:solidFill>
            </a:endParaRPr>
          </a:p>
          <a:p>
            <a:pPr algn="ctr"/>
            <a:r>
              <a:rPr lang="de-DE" sz="1500" dirty="0">
                <a:solidFill>
                  <a:schemeClr val="tx2"/>
                </a:solidFill>
              </a:rPr>
              <a:t>Jan Kielmann</a:t>
            </a:r>
          </a:p>
          <a:p>
            <a:pPr algn="ctr"/>
            <a:r>
              <a:rPr lang="de-DE" sz="1013" dirty="0">
                <a:solidFill>
                  <a:srgbClr val="828282"/>
                </a:solidFill>
              </a:rPr>
              <a:t>-</a:t>
            </a:r>
          </a:p>
          <a:p>
            <a:pPr algn="ctr"/>
            <a:r>
              <a:rPr lang="de-DE" sz="1013" dirty="0">
                <a:solidFill>
                  <a:srgbClr val="828282"/>
                </a:solidFill>
              </a:rPr>
              <a:t>Informatik</a:t>
            </a:r>
          </a:p>
          <a:p>
            <a:pPr algn="ctr"/>
            <a:r>
              <a:rPr lang="de-DE" sz="1013" dirty="0">
                <a:solidFill>
                  <a:srgbClr val="828282"/>
                </a:solidFill>
              </a:rPr>
              <a:t>1. Mastersemester</a:t>
            </a:r>
          </a:p>
          <a:p>
            <a:pPr algn="ctr"/>
            <a:endParaRPr lang="de-DE" sz="1013" dirty="0">
              <a:solidFill>
                <a:srgbClr val="828282"/>
              </a:solidFill>
            </a:endParaRPr>
          </a:p>
        </p:txBody>
      </p:sp>
      <p:sp>
        <p:nvSpPr>
          <p:cNvPr id="13" name="Rechteck 12"/>
          <p:cNvSpPr/>
          <p:nvPr/>
        </p:nvSpPr>
        <p:spPr>
          <a:xfrm>
            <a:off x="197708" y="3435178"/>
            <a:ext cx="2038865" cy="1088834"/>
          </a:xfrm>
          <a:prstGeom prst="rect">
            <a:avLst/>
          </a:prstGeom>
          <a:solidFill>
            <a:srgbClr val="BEBEBE">
              <a:alpha val="2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2"/>
              </a:solidFill>
            </a:endParaRPr>
          </a:p>
          <a:p>
            <a:pPr algn="ctr"/>
            <a:endParaRPr lang="de-DE" sz="1500" dirty="0">
              <a:solidFill>
                <a:schemeClr val="tx2"/>
              </a:solidFill>
            </a:endParaRPr>
          </a:p>
          <a:p>
            <a:pPr algn="ctr"/>
            <a:r>
              <a:rPr lang="de-DE" sz="1500" dirty="0">
                <a:solidFill>
                  <a:schemeClr val="tx2"/>
                </a:solidFill>
              </a:rPr>
              <a:t>Sebastian Findeisen</a:t>
            </a:r>
          </a:p>
          <a:p>
            <a:pPr algn="ctr"/>
            <a:r>
              <a:rPr lang="de-DE" sz="1013" dirty="0">
                <a:solidFill>
                  <a:schemeClr val="tx1">
                    <a:lumMod val="50000"/>
                    <a:lumOff val="50000"/>
                  </a:schemeClr>
                </a:solidFill>
              </a:rPr>
              <a:t>-</a:t>
            </a:r>
          </a:p>
          <a:p>
            <a:pPr algn="ctr"/>
            <a:r>
              <a:rPr lang="de-DE" sz="1013" dirty="0">
                <a:solidFill>
                  <a:schemeClr val="tx1">
                    <a:lumMod val="50000"/>
                    <a:lumOff val="50000"/>
                  </a:schemeClr>
                </a:solidFill>
              </a:rPr>
              <a:t>Informationswirtschaft</a:t>
            </a:r>
          </a:p>
          <a:p>
            <a:pPr algn="ctr"/>
            <a:r>
              <a:rPr lang="de-DE" sz="1013" dirty="0">
                <a:solidFill>
                  <a:schemeClr val="tx1">
                    <a:lumMod val="50000"/>
                    <a:lumOff val="50000"/>
                  </a:schemeClr>
                </a:solidFill>
              </a:rPr>
              <a:t>4. Mastersemester</a:t>
            </a:r>
          </a:p>
          <a:p>
            <a:pPr algn="ctr"/>
            <a:endParaRPr lang="de-DE" sz="1013" dirty="0">
              <a:solidFill>
                <a:schemeClr val="tx1">
                  <a:lumMod val="50000"/>
                  <a:lumOff val="50000"/>
                </a:schemeClr>
              </a:solidFill>
            </a:endParaRPr>
          </a:p>
        </p:txBody>
      </p:sp>
      <p:pic>
        <p:nvPicPr>
          <p:cNvPr id="3073" name="Picture 1" descr="age2image3854848"/>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58717" y="2151229"/>
            <a:ext cx="1516845" cy="1524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9D933738-9CBB-E349-A8DB-F9AB6C74D4F3}"/>
              </a:ext>
            </a:extLst>
          </p:cNvPr>
          <p:cNvSpPr/>
          <p:nvPr/>
        </p:nvSpPr>
        <p:spPr>
          <a:xfrm>
            <a:off x="2360205" y="3435178"/>
            <a:ext cx="2038865" cy="1088834"/>
          </a:xfrm>
          <a:prstGeom prst="rect">
            <a:avLst/>
          </a:prstGeom>
          <a:solidFill>
            <a:srgbClr val="BEBEBE">
              <a:alpha val="2666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500" dirty="0">
              <a:solidFill>
                <a:schemeClr val="tx2"/>
              </a:solidFill>
            </a:endParaRPr>
          </a:p>
          <a:p>
            <a:pPr algn="ctr"/>
            <a:endParaRPr lang="de-DE" sz="1500" dirty="0">
              <a:solidFill>
                <a:schemeClr val="tx2"/>
              </a:solidFill>
            </a:endParaRPr>
          </a:p>
          <a:p>
            <a:pPr algn="ctr"/>
            <a:r>
              <a:rPr lang="de-DE" sz="1500" dirty="0">
                <a:solidFill>
                  <a:schemeClr val="tx2"/>
                </a:solidFill>
              </a:rPr>
              <a:t>Manuel Lang</a:t>
            </a:r>
          </a:p>
          <a:p>
            <a:pPr algn="ctr"/>
            <a:r>
              <a:rPr lang="de-DE" sz="1013" dirty="0">
                <a:solidFill>
                  <a:schemeClr val="tx1">
                    <a:lumMod val="50000"/>
                    <a:lumOff val="50000"/>
                  </a:schemeClr>
                </a:solidFill>
              </a:rPr>
              <a:t>-</a:t>
            </a:r>
          </a:p>
          <a:p>
            <a:pPr algn="ctr"/>
            <a:r>
              <a:rPr lang="de-DE" sz="1013" dirty="0">
                <a:solidFill>
                  <a:schemeClr val="tx1">
                    <a:lumMod val="50000"/>
                    <a:lumOff val="50000"/>
                  </a:schemeClr>
                </a:solidFill>
              </a:rPr>
              <a:t>Informatik</a:t>
            </a:r>
          </a:p>
          <a:p>
            <a:pPr algn="ctr"/>
            <a:r>
              <a:rPr lang="de-DE" sz="1013" dirty="0">
                <a:solidFill>
                  <a:schemeClr val="tx1">
                    <a:lumMod val="50000"/>
                    <a:lumOff val="50000"/>
                  </a:schemeClr>
                </a:solidFill>
              </a:rPr>
              <a:t>4. Mastersemester</a:t>
            </a:r>
          </a:p>
          <a:p>
            <a:pPr algn="ctr"/>
            <a:endParaRPr lang="de-DE" sz="1013" dirty="0">
              <a:solidFill>
                <a:schemeClr val="tx1">
                  <a:lumMod val="50000"/>
                  <a:lumOff val="50000"/>
                </a:schemeClr>
              </a:solidFill>
            </a:endParaRPr>
          </a:p>
        </p:txBody>
      </p:sp>
      <p:pic>
        <p:nvPicPr>
          <p:cNvPr id="2" name="Grafik 1">
            <a:extLst>
              <a:ext uri="{FF2B5EF4-FFF2-40B4-BE49-F238E27FC236}">
                <a16:creationId xmlns:a16="http://schemas.microsoft.com/office/drawing/2014/main" id="{54E6EC7A-EE34-5D44-B26B-5B3C709B90A8}"/>
              </a:ext>
            </a:extLst>
          </p:cNvPr>
          <p:cNvPicPr>
            <a:picLocks noChangeAspect="1"/>
          </p:cNvPicPr>
          <p:nvPr/>
        </p:nvPicPr>
        <p:blipFill>
          <a:blip r:embed="rId5">
            <a:extLst>
              <a:ext uri="{BEBA8EAE-BF5A-486C-A8C5-ECC9F3942E4B}">
                <a14:imgProps xmlns:a14="http://schemas.microsoft.com/office/drawing/2010/main">
                  <a14:imgLayer>
                    <a14:imgEffect>
                      <a14:saturation sat="0"/>
                    </a14:imgEffect>
                  </a14:imgLayer>
                </a14:imgProps>
              </a:ext>
            </a:extLst>
          </a:blip>
          <a:stretch>
            <a:fillRect/>
          </a:stretch>
        </p:blipFill>
        <p:spPr>
          <a:xfrm>
            <a:off x="2617637" y="2151229"/>
            <a:ext cx="1524000" cy="1524000"/>
          </a:xfrm>
          <a:prstGeom prst="ellipse">
            <a:avLst/>
          </a:prstGeom>
        </p:spPr>
      </p:pic>
      <p:pic>
        <p:nvPicPr>
          <p:cNvPr id="5" name="Grafik 4">
            <a:extLst>
              <a:ext uri="{FF2B5EF4-FFF2-40B4-BE49-F238E27FC236}">
                <a16:creationId xmlns:a16="http://schemas.microsoft.com/office/drawing/2014/main" id="{BCE366CC-0125-A448-BD7B-7492BF975E70}"/>
              </a:ext>
            </a:extLst>
          </p:cNvPr>
          <p:cNvPicPr>
            <a:picLocks noChangeAspect="1"/>
          </p:cNvPicPr>
          <p:nvPr/>
        </p:nvPicPr>
        <p:blipFill>
          <a:blip r:embed="rId6"/>
          <a:stretch>
            <a:fillRect/>
          </a:stretch>
        </p:blipFill>
        <p:spPr>
          <a:xfrm>
            <a:off x="6942633" y="2151229"/>
            <a:ext cx="1524000" cy="1524000"/>
          </a:xfrm>
          <a:prstGeom prst="ellipse">
            <a:avLst/>
          </a:prstGeom>
        </p:spPr>
      </p:pic>
      <p:pic>
        <p:nvPicPr>
          <p:cNvPr id="8" name="Grafik 7">
            <a:extLst>
              <a:ext uri="{FF2B5EF4-FFF2-40B4-BE49-F238E27FC236}">
                <a16:creationId xmlns:a16="http://schemas.microsoft.com/office/drawing/2014/main" id="{687F3D80-0F6C-704F-A2D7-AECBB95C6C1A}"/>
              </a:ext>
            </a:extLst>
          </p:cNvPr>
          <p:cNvPicPr>
            <a:picLocks noChangeAspect="1"/>
          </p:cNvPicPr>
          <p:nvPr/>
        </p:nvPicPr>
        <p:blipFill rotWithShape="1">
          <a:blip r:embed="rId7">
            <a:extLst>
              <a:ext uri="{BEBA8EAE-BF5A-486C-A8C5-ECC9F3942E4B}">
                <a14:imgProps xmlns:a14="http://schemas.microsoft.com/office/drawing/2010/main">
                  <a14:imgLayer>
                    <a14:imgEffect>
                      <a14:saturation sat="0"/>
                    </a14:imgEffect>
                    <a14:imgEffect>
                      <a14:brightnessContrast bright="-20000" contrast="-20000"/>
                    </a14:imgEffect>
                  </a14:imgLayer>
                </a14:imgProps>
              </a:ext>
            </a:extLst>
          </a:blip>
          <a:srcRect l="15637" r="11004"/>
          <a:stretch/>
        </p:blipFill>
        <p:spPr>
          <a:xfrm>
            <a:off x="4759540" y="2151229"/>
            <a:ext cx="1565189" cy="1524000"/>
          </a:xfrm>
          <a:prstGeom prst="ellipse">
            <a:avLst/>
          </a:prstGeom>
        </p:spPr>
      </p:pic>
    </p:spTree>
    <p:extLst>
      <p:ext uri="{BB962C8B-B14F-4D97-AF65-F5344CB8AC3E}">
        <p14:creationId xmlns:p14="http://schemas.microsoft.com/office/powerpoint/2010/main" val="32460081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99781BC-71AF-4948-B277-00883E8FBC37}"/>
              </a:ext>
            </a:extLst>
          </p:cNvPr>
          <p:cNvSpPr>
            <a:spLocks noGrp="1"/>
          </p:cNvSpPr>
          <p:nvPr>
            <p:ph type="title"/>
          </p:nvPr>
        </p:nvSpPr>
        <p:spPr>
          <a:xfrm>
            <a:off x="3163331" y="2383019"/>
            <a:ext cx="2227984" cy="377463"/>
          </a:xfrm>
        </p:spPr>
        <p:txBody>
          <a:bodyPr>
            <a:noAutofit/>
          </a:bodyPr>
          <a:lstStyle/>
          <a:p>
            <a:r>
              <a:rPr lang="en-US" sz="3200" dirty="0"/>
              <a:t>Thank you!</a:t>
            </a:r>
          </a:p>
        </p:txBody>
      </p:sp>
      <p:pic>
        <p:nvPicPr>
          <p:cNvPr id="4" name="Grafik 3">
            <a:extLst>
              <a:ext uri="{FF2B5EF4-FFF2-40B4-BE49-F238E27FC236}">
                <a16:creationId xmlns:a16="http://schemas.microsoft.com/office/drawing/2014/main" id="{CE6D9720-795F-AF48-B8E4-68F52F0387ED}"/>
              </a:ext>
            </a:extLst>
          </p:cNvPr>
          <p:cNvPicPr>
            <a:picLocks noChangeAspect="1"/>
          </p:cNvPicPr>
          <p:nvPr/>
        </p:nvPicPr>
        <p:blipFill>
          <a:blip r:embed="rId2"/>
          <a:stretch>
            <a:fillRect/>
          </a:stretch>
        </p:blipFill>
        <p:spPr>
          <a:xfrm>
            <a:off x="6744612" y="0"/>
            <a:ext cx="6207447" cy="5143500"/>
          </a:xfrm>
          <a:prstGeom prst="flowChartInputOutput">
            <a:avLst/>
          </a:prstGeom>
        </p:spPr>
      </p:pic>
    </p:spTree>
    <p:extLst>
      <p:ext uri="{BB962C8B-B14F-4D97-AF65-F5344CB8AC3E}">
        <p14:creationId xmlns:p14="http://schemas.microsoft.com/office/powerpoint/2010/main" val="3422898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70498"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2" y="768562"/>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2"/>
          <a:stretch>
            <a:fillRect/>
          </a:stretch>
        </p:blipFill>
        <p:spPr>
          <a:xfrm>
            <a:off x="-2" y="714342"/>
            <a:ext cx="9144002" cy="304542"/>
          </a:xfrm>
          <a:prstGeom prst="rect">
            <a:avLst/>
          </a:prstGeom>
        </p:spPr>
      </p:pic>
      <p:pic>
        <p:nvPicPr>
          <p:cNvPr id="21" name="Grafik 20">
            <a:extLst>
              <a:ext uri="{FF2B5EF4-FFF2-40B4-BE49-F238E27FC236}">
                <a16:creationId xmlns:a16="http://schemas.microsoft.com/office/drawing/2014/main" id="{DB167448-78F3-2B40-849A-94CEE499C9E2}"/>
              </a:ext>
            </a:extLst>
          </p:cNvPr>
          <p:cNvPicPr>
            <a:picLocks noChangeAspect="1"/>
          </p:cNvPicPr>
          <p:nvPr/>
        </p:nvPicPr>
        <p:blipFill rotWithShape="1">
          <a:blip r:embed="rId3"/>
          <a:srcRect t="13901" b="15246"/>
          <a:stretch/>
        </p:blipFill>
        <p:spPr>
          <a:xfrm>
            <a:off x="1100285" y="1015399"/>
            <a:ext cx="8043711" cy="1419833"/>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80B17"/>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grpSp>
        <p:nvGrpSpPr>
          <p:cNvPr id="18" name="Gruppieren 17">
            <a:extLst>
              <a:ext uri="{FF2B5EF4-FFF2-40B4-BE49-F238E27FC236}">
                <a16:creationId xmlns:a16="http://schemas.microsoft.com/office/drawing/2014/main" id="{B082AB84-F9B6-1042-9584-6CAB61BAA99D}"/>
              </a:ext>
            </a:extLst>
          </p:cNvPr>
          <p:cNvGrpSpPr/>
          <p:nvPr/>
        </p:nvGrpSpPr>
        <p:grpSpPr>
          <a:xfrm>
            <a:off x="2810996" y="2609643"/>
            <a:ext cx="4649405" cy="231169"/>
            <a:chOff x="1768636" y="1459861"/>
            <a:chExt cx="4649405" cy="231169"/>
          </a:xfrm>
        </p:grpSpPr>
        <p:pic>
          <p:nvPicPr>
            <p:cNvPr id="17" name="Grafik 16">
              <a:extLst>
                <a:ext uri="{FF2B5EF4-FFF2-40B4-BE49-F238E27FC236}">
                  <a16:creationId xmlns:a16="http://schemas.microsoft.com/office/drawing/2014/main" id="{05E17045-0677-6D49-96FC-457AC377F8F3}"/>
                </a:ext>
              </a:extLst>
            </p:cNvPr>
            <p:cNvPicPr>
              <a:picLocks noChangeAspect="1"/>
            </p:cNvPicPr>
            <p:nvPr/>
          </p:nvPicPr>
          <p:blipFill>
            <a:blip r:embed="rId4"/>
            <a:stretch>
              <a:fillRect/>
            </a:stretch>
          </p:blipFill>
          <p:spPr>
            <a:xfrm>
              <a:off x="6205692" y="1467341"/>
              <a:ext cx="212349" cy="222267"/>
            </a:xfrm>
            <a:prstGeom prst="rect">
              <a:avLst/>
            </a:prstGeom>
          </p:spPr>
        </p:pic>
        <p:sp>
          <p:nvSpPr>
            <p:cNvPr id="63" name="Rectangle 11">
              <a:extLst>
                <a:ext uri="{FF2B5EF4-FFF2-40B4-BE49-F238E27FC236}">
                  <a16:creationId xmlns:a16="http://schemas.microsoft.com/office/drawing/2014/main" id="{5AC2350F-0B19-FE43-AFF7-5F34125D4A8F}"/>
                </a:ext>
              </a:extLst>
            </p:cNvPr>
            <p:cNvSpPr>
              <a:spLocks/>
            </p:cNvSpPr>
            <p:nvPr/>
          </p:nvSpPr>
          <p:spPr bwMode="auto">
            <a:xfrm>
              <a:off x="1768636" y="1459861"/>
              <a:ext cx="4649405" cy="231169"/>
            </a:xfrm>
            <a:prstGeom prst="rect">
              <a:avLst/>
            </a:prstGeom>
            <a:noFill/>
            <a:ln w="25400" cap="flat">
              <a:solidFill>
                <a:srgbClr val="B3B3B3"/>
              </a:solidFill>
              <a:prstDash val="solid"/>
              <a:miter lim="800000"/>
              <a:headEnd type="none" w="med" len="med"/>
              <a:tailEnd type="none" w="med" len="med"/>
            </a:ln>
          </p:spPr>
          <p:txBody>
            <a:bodyPr lIns="0" tIns="0" rIns="0" bIns="0" anchor="ct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  Feature Engineering</a:t>
              </a:r>
            </a:p>
          </p:txBody>
        </p:sp>
      </p:grpSp>
      <p:sp>
        <p:nvSpPr>
          <p:cNvPr id="78" name="Rechteck 77">
            <a:extLst>
              <a:ext uri="{FF2B5EF4-FFF2-40B4-BE49-F238E27FC236}">
                <a16:creationId xmlns:a16="http://schemas.microsoft.com/office/drawing/2014/main" id="{EA79F57F-6067-CE4F-95FB-02F117516A6A}"/>
              </a:ext>
            </a:extLst>
          </p:cNvPr>
          <p:cNvSpPr/>
          <p:nvPr/>
        </p:nvSpPr>
        <p:spPr>
          <a:xfrm>
            <a:off x="-19271" y="716723"/>
            <a:ext cx="7772882"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82" name="Rechteck 81">
            <a:extLst>
              <a:ext uri="{FF2B5EF4-FFF2-40B4-BE49-F238E27FC236}">
                <a16:creationId xmlns:a16="http://schemas.microsoft.com/office/drawing/2014/main" id="{E6C8AE1E-ECDC-C64D-82D6-2ADECF918A94}"/>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sp>
        <p:nvSpPr>
          <p:cNvPr id="84" name="Rechteck 83">
            <a:extLst>
              <a:ext uri="{FF2B5EF4-FFF2-40B4-BE49-F238E27FC236}">
                <a16:creationId xmlns:a16="http://schemas.microsoft.com/office/drawing/2014/main" id="{EA342154-96C2-894C-B273-DAB9033E53AE}"/>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cxnSp>
        <p:nvCxnSpPr>
          <p:cNvPr id="85" name="Gerade Verbindung 84">
            <a:extLst>
              <a:ext uri="{FF2B5EF4-FFF2-40B4-BE49-F238E27FC236}">
                <a16:creationId xmlns:a16="http://schemas.microsoft.com/office/drawing/2014/main" id="{B99DEF07-8991-5944-84E1-394355E6EDD7}"/>
              </a:ext>
            </a:extLst>
          </p:cNvPr>
          <p:cNvCxnSpPr>
            <a:cxnSpLocks/>
          </p:cNvCxnSpPr>
          <p:nvPr/>
        </p:nvCxnSpPr>
        <p:spPr>
          <a:xfrm>
            <a:off x="1268577" y="3179440"/>
            <a:ext cx="7627167"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9C2BCB91-873F-4D48-9338-232BD3F9D92B}"/>
              </a:ext>
            </a:extLst>
          </p:cNvPr>
          <p:cNvSpPr txBox="1"/>
          <p:nvPr/>
        </p:nvSpPr>
        <p:spPr>
          <a:xfrm>
            <a:off x="1230158" y="29658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19" name="Textfeld 18">
            <a:extLst>
              <a:ext uri="{FF2B5EF4-FFF2-40B4-BE49-F238E27FC236}">
                <a16:creationId xmlns:a16="http://schemas.microsoft.com/office/drawing/2014/main" id="{615BADA6-A5F1-8E4C-B2B8-9842928137D0}"/>
              </a:ext>
            </a:extLst>
          </p:cNvPr>
          <p:cNvSpPr txBox="1"/>
          <p:nvPr/>
        </p:nvSpPr>
        <p:spPr>
          <a:xfrm>
            <a:off x="1569999" y="3227525"/>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FeatureEngineering-ProcessSupport.docx</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extfeld 87">
            <a:extLst>
              <a:ext uri="{FF2B5EF4-FFF2-40B4-BE49-F238E27FC236}">
                <a16:creationId xmlns:a16="http://schemas.microsoft.com/office/drawing/2014/main" id="{5784A091-C8BC-E741-BC96-539A0678629C}"/>
              </a:ext>
            </a:extLst>
          </p:cNvPr>
          <p:cNvSpPr txBox="1"/>
          <p:nvPr/>
        </p:nvSpPr>
        <p:spPr>
          <a:xfrm>
            <a:off x="1863312" y="3425773"/>
            <a:ext cx="4855076" cy="369332"/>
          </a:xfrm>
          <a:prstGeom prst="rect">
            <a:avLst/>
          </a:prstGeom>
          <a:noFill/>
        </p:spPr>
        <p:txBody>
          <a:bodyPr wrap="square" rtlCol="0">
            <a:spAutoFit/>
          </a:bodyPr>
          <a:lstStyle/>
          <a:p>
            <a:r>
              <a:rPr lang="en-US" sz="600" dirty="0"/>
              <a:t>A common grievance of customers navigating any support process is the length of time it takes to resolve an issue. .... the company to think about the support issues riders and drivers might face while using their features by making support implications a critical section in feature engineering documents.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Textfeld 91">
            <a:extLst>
              <a:ext uri="{FF2B5EF4-FFF2-40B4-BE49-F238E27FC236}">
                <a16:creationId xmlns:a16="http://schemas.microsoft.com/office/drawing/2014/main" id="{25842ADD-0F65-D448-82B0-2E33D18516A7}"/>
              </a:ext>
            </a:extLst>
          </p:cNvPr>
          <p:cNvSpPr txBox="1"/>
          <p:nvPr/>
        </p:nvSpPr>
        <p:spPr>
          <a:xfrm>
            <a:off x="1863312" y="3966730"/>
            <a:ext cx="5691519" cy="184666"/>
          </a:xfrm>
          <a:prstGeom prst="rect">
            <a:avLst/>
          </a:prstGeom>
          <a:noFill/>
        </p:spPr>
        <p:txBody>
          <a:bodyPr wrap="square" rtlCol="0">
            <a:spAutoFit/>
          </a:bodyPr>
          <a:lstStyle/>
          <a:p>
            <a:r>
              <a:rPr lang="en-US" sz="600" dirty="0">
                <a:hlinkClick r:id="rId5"/>
              </a:rPr>
              <a:t>http://leraningwiththings.edu/download/marz/fff/kkk/ FeatureEngineering-ProcessSupport.docx</a:t>
            </a:r>
            <a:endParaRPr lang="en-US" sz="600" dirty="0"/>
          </a:p>
        </p:txBody>
      </p:sp>
      <p:cxnSp>
        <p:nvCxnSpPr>
          <p:cNvPr id="101" name="Gerade Verbindung 100">
            <a:extLst>
              <a:ext uri="{FF2B5EF4-FFF2-40B4-BE49-F238E27FC236}">
                <a16:creationId xmlns:a16="http://schemas.microsoft.com/office/drawing/2014/main" id="{02BE13E1-0223-6442-98E0-229823E410D0}"/>
              </a:ext>
            </a:extLst>
          </p:cNvPr>
          <p:cNvCxnSpPr>
            <a:cxnSpLocks/>
          </p:cNvCxnSpPr>
          <p:nvPr/>
        </p:nvCxnSpPr>
        <p:spPr>
          <a:xfrm flipV="1">
            <a:off x="7043219" y="3179440"/>
            <a:ext cx="0" cy="194817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D7BFA2CF-D56E-1C45-9953-D46FABB22968}"/>
              </a:ext>
            </a:extLst>
          </p:cNvPr>
          <p:cNvSpPr txBox="1"/>
          <p:nvPr/>
        </p:nvSpPr>
        <p:spPr>
          <a:xfrm>
            <a:off x="7133039" y="3232399"/>
            <a:ext cx="1108594" cy="230832"/>
          </a:xfrm>
          <a:prstGeom prst="rect">
            <a:avLst/>
          </a:prstGeom>
          <a:noFill/>
        </p:spPr>
        <p:txBody>
          <a:bodyPr wrap="square" rtlCol="0">
            <a:spAutoFit/>
          </a:bodyPr>
          <a:lstStyle/>
          <a:p>
            <a:r>
              <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Contact</a:t>
            </a:r>
          </a:p>
        </p:txBody>
      </p:sp>
      <p:sp>
        <p:nvSpPr>
          <p:cNvPr id="76" name="Abgerundetes Rechteck 75">
            <a:extLst>
              <a:ext uri="{FF2B5EF4-FFF2-40B4-BE49-F238E27FC236}">
                <a16:creationId xmlns:a16="http://schemas.microsoft.com/office/drawing/2014/main" id="{A4C57444-8A8D-7848-A333-2B6E235CACEE}"/>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7" name="Abgerundetes Rechteck 76">
            <a:extLst>
              <a:ext uri="{FF2B5EF4-FFF2-40B4-BE49-F238E27FC236}">
                <a16:creationId xmlns:a16="http://schemas.microsoft.com/office/drawing/2014/main" id="{09ECA6AE-8347-1244-B75C-C979BFF4F43B}"/>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9" name="Abgerundetes Rechteck 78">
            <a:extLst>
              <a:ext uri="{FF2B5EF4-FFF2-40B4-BE49-F238E27FC236}">
                <a16:creationId xmlns:a16="http://schemas.microsoft.com/office/drawing/2014/main" id="{F9197DBF-4244-DC40-9D7B-6C01CB0A9258}"/>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0" name="Abgerundetes Rechteck 79">
            <a:extLst>
              <a:ext uri="{FF2B5EF4-FFF2-40B4-BE49-F238E27FC236}">
                <a16:creationId xmlns:a16="http://schemas.microsoft.com/office/drawing/2014/main" id="{3BE4E9E9-7E70-5A48-9DE6-FA67BCEB9AD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3" name="Abgerundetes Rechteck 82">
            <a:extLst>
              <a:ext uri="{FF2B5EF4-FFF2-40B4-BE49-F238E27FC236}">
                <a16:creationId xmlns:a16="http://schemas.microsoft.com/office/drawing/2014/main" id="{EC46E17D-DB4D-9347-ACB6-39C47925E350}"/>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7" name="Abgerundetes Rechteck 86">
            <a:extLst>
              <a:ext uri="{FF2B5EF4-FFF2-40B4-BE49-F238E27FC236}">
                <a16:creationId xmlns:a16="http://schemas.microsoft.com/office/drawing/2014/main" id="{3B4C10E2-BB94-6440-8F1E-DC249A78A4DB}"/>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4" name="Abgerundetes Rechteck 93">
            <a:extLst>
              <a:ext uri="{FF2B5EF4-FFF2-40B4-BE49-F238E27FC236}">
                <a16:creationId xmlns:a16="http://schemas.microsoft.com/office/drawing/2014/main" id="{211104E6-558E-3043-A0B5-215909A5152D}"/>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5" name="Textfeld 94">
            <a:extLst>
              <a:ext uri="{FF2B5EF4-FFF2-40B4-BE49-F238E27FC236}">
                <a16:creationId xmlns:a16="http://schemas.microsoft.com/office/drawing/2014/main" id="{1D80CE6E-E73B-B94E-92D4-84A73BD13578}"/>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96" name="Textfeld 95">
            <a:extLst>
              <a:ext uri="{FF2B5EF4-FFF2-40B4-BE49-F238E27FC236}">
                <a16:creationId xmlns:a16="http://schemas.microsoft.com/office/drawing/2014/main" id="{515D9CD7-C2E8-0442-836A-81F8A98BFEC9}"/>
              </a:ext>
            </a:extLst>
          </p:cNvPr>
          <p:cNvSpPr txBox="1"/>
          <p:nvPr/>
        </p:nvSpPr>
        <p:spPr>
          <a:xfrm>
            <a:off x="23046" y="1903463"/>
            <a:ext cx="1118598"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97" name="Textfeld 96">
            <a:extLst>
              <a:ext uri="{FF2B5EF4-FFF2-40B4-BE49-F238E27FC236}">
                <a16:creationId xmlns:a16="http://schemas.microsoft.com/office/drawing/2014/main" id="{CFB6A6BB-DE0E-CA47-9D0E-6BB90DC6CCAC}"/>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98" name="Textfeld 97">
            <a:extLst>
              <a:ext uri="{FF2B5EF4-FFF2-40B4-BE49-F238E27FC236}">
                <a16:creationId xmlns:a16="http://schemas.microsoft.com/office/drawing/2014/main" id="{EDAFE006-8618-AE4A-BEE2-A2245176E1BD}"/>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100" name="Textfeld 99">
            <a:extLst>
              <a:ext uri="{FF2B5EF4-FFF2-40B4-BE49-F238E27FC236}">
                <a16:creationId xmlns:a16="http://schemas.microsoft.com/office/drawing/2014/main" id="{A621E46C-32C4-C44F-AB52-2067477B8903}"/>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111" name="Textfeld 110">
            <a:extLst>
              <a:ext uri="{FF2B5EF4-FFF2-40B4-BE49-F238E27FC236}">
                <a16:creationId xmlns:a16="http://schemas.microsoft.com/office/drawing/2014/main" id="{1DF8882B-60A4-A346-A693-9E2172A5B1DD}"/>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112" name="Textfeld 111">
            <a:extLst>
              <a:ext uri="{FF2B5EF4-FFF2-40B4-BE49-F238E27FC236}">
                <a16:creationId xmlns:a16="http://schemas.microsoft.com/office/drawing/2014/main" id="{A54721C4-0556-574C-ADF6-34D2ACE0411F}"/>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pic>
        <p:nvPicPr>
          <p:cNvPr id="113" name="Grafik 112">
            <a:extLst>
              <a:ext uri="{FF2B5EF4-FFF2-40B4-BE49-F238E27FC236}">
                <a16:creationId xmlns:a16="http://schemas.microsoft.com/office/drawing/2014/main" id="{4AC2189F-47A9-BE4B-8F4D-3A01F9C9324A}"/>
              </a:ext>
            </a:extLst>
          </p:cNvPr>
          <p:cNvPicPr>
            <a:picLocks noChangeAspect="1"/>
          </p:cNvPicPr>
          <p:nvPr/>
        </p:nvPicPr>
        <p:blipFill>
          <a:blip r:embed="rId6"/>
          <a:stretch>
            <a:fillRect/>
          </a:stretch>
        </p:blipFill>
        <p:spPr>
          <a:xfrm>
            <a:off x="7296034" y="3508164"/>
            <a:ext cx="673448" cy="447327"/>
          </a:xfrm>
          <a:prstGeom prst="flowChartPreparation">
            <a:avLst/>
          </a:prstGeom>
        </p:spPr>
      </p:pic>
      <p:sp>
        <p:nvSpPr>
          <p:cNvPr id="114" name="Oval 4">
            <a:extLst>
              <a:ext uri="{FF2B5EF4-FFF2-40B4-BE49-F238E27FC236}">
                <a16:creationId xmlns:a16="http://schemas.microsoft.com/office/drawing/2014/main" id="{42D5B172-4083-774D-802E-A195259737FB}"/>
              </a:ext>
            </a:extLst>
          </p:cNvPr>
          <p:cNvSpPr>
            <a:spLocks/>
          </p:cNvSpPr>
          <p:nvPr/>
        </p:nvSpPr>
        <p:spPr bwMode="auto">
          <a:xfrm>
            <a:off x="8082330" y="3555536"/>
            <a:ext cx="119516" cy="10980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5" name="Textfeld 14">
            <a:extLst>
              <a:ext uri="{FF2B5EF4-FFF2-40B4-BE49-F238E27FC236}">
                <a16:creationId xmlns:a16="http://schemas.microsoft.com/office/drawing/2014/main" id="{41125057-C383-474E-B705-AE0E9FB7FCB2}"/>
              </a:ext>
            </a:extLst>
          </p:cNvPr>
          <p:cNvSpPr txBox="1"/>
          <p:nvPr/>
        </p:nvSpPr>
        <p:spPr>
          <a:xfrm>
            <a:off x="8210817" y="3520498"/>
            <a:ext cx="684927"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Chat</a:t>
            </a:r>
          </a:p>
        </p:txBody>
      </p:sp>
      <p:pic>
        <p:nvPicPr>
          <p:cNvPr id="20" name="Grafik 19">
            <a:extLst>
              <a:ext uri="{FF2B5EF4-FFF2-40B4-BE49-F238E27FC236}">
                <a16:creationId xmlns:a16="http://schemas.microsoft.com/office/drawing/2014/main" id="{A1B7E85D-60A3-6F44-9333-6AD37876880A}"/>
              </a:ext>
            </a:extLst>
          </p:cNvPr>
          <p:cNvPicPr>
            <a:picLocks noChangeAspect="1"/>
          </p:cNvPicPr>
          <p:nvPr/>
        </p:nvPicPr>
        <p:blipFill>
          <a:blip r:embed="rId7"/>
          <a:stretch>
            <a:fillRect/>
          </a:stretch>
        </p:blipFill>
        <p:spPr>
          <a:xfrm>
            <a:off x="8051560" y="3730865"/>
            <a:ext cx="190073" cy="190073"/>
          </a:xfrm>
          <a:prstGeom prst="rect">
            <a:avLst/>
          </a:prstGeom>
        </p:spPr>
      </p:pic>
      <p:sp>
        <p:nvSpPr>
          <p:cNvPr id="115" name="Textfeld 114">
            <a:extLst>
              <a:ext uri="{FF2B5EF4-FFF2-40B4-BE49-F238E27FC236}">
                <a16:creationId xmlns:a16="http://schemas.microsoft.com/office/drawing/2014/main" id="{9977CAE3-18F5-B54A-8368-6C33D5A7652D}"/>
              </a:ext>
            </a:extLst>
          </p:cNvPr>
          <p:cNvSpPr txBox="1"/>
          <p:nvPr/>
        </p:nvSpPr>
        <p:spPr>
          <a:xfrm>
            <a:off x="8201846" y="3709101"/>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016328711917</a:t>
            </a:r>
          </a:p>
        </p:txBody>
      </p:sp>
      <p:sp>
        <p:nvSpPr>
          <p:cNvPr id="116" name="Textfeld 115">
            <a:extLst>
              <a:ext uri="{FF2B5EF4-FFF2-40B4-BE49-F238E27FC236}">
                <a16:creationId xmlns:a16="http://schemas.microsoft.com/office/drawing/2014/main" id="{90C3CEE3-E383-B643-8606-1F1FA2B81F1A}"/>
              </a:ext>
            </a:extLst>
          </p:cNvPr>
          <p:cNvSpPr txBox="1"/>
          <p:nvPr/>
        </p:nvSpPr>
        <p:spPr>
          <a:xfrm>
            <a:off x="7251509" y="3986840"/>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Alexandre </a:t>
            </a:r>
            <a:r>
              <a:rPr lang="de-DE"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de-DE" sz="6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17" name="Gerade Verbindung 116">
            <a:extLst>
              <a:ext uri="{FF2B5EF4-FFF2-40B4-BE49-F238E27FC236}">
                <a16:creationId xmlns:a16="http://schemas.microsoft.com/office/drawing/2014/main" id="{0C0C5E47-2C05-F846-A811-26089C516AF5}"/>
              </a:ext>
            </a:extLst>
          </p:cNvPr>
          <p:cNvCxnSpPr>
            <a:cxnSpLocks/>
          </p:cNvCxnSpPr>
          <p:nvPr/>
        </p:nvCxnSpPr>
        <p:spPr>
          <a:xfrm flipV="1">
            <a:off x="7190403" y="4299021"/>
            <a:ext cx="1705341" cy="16127"/>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18D14976-AA56-144D-A188-4D8E7775A721}"/>
              </a:ext>
            </a:extLst>
          </p:cNvPr>
          <p:cNvCxnSpPr>
            <a:cxnSpLocks/>
          </p:cNvCxnSpPr>
          <p:nvPr/>
        </p:nvCxnSpPr>
        <p:spPr>
          <a:xfrm flipV="1">
            <a:off x="7969482" y="3945548"/>
            <a:ext cx="926262" cy="548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89EECE65-3238-F640-997A-F7A7EA4E23D6}"/>
              </a:ext>
            </a:extLst>
          </p:cNvPr>
          <p:cNvCxnSpPr>
            <a:cxnSpLocks/>
          </p:cNvCxnSpPr>
          <p:nvPr/>
        </p:nvCxnSpPr>
        <p:spPr>
          <a:xfrm flipV="1">
            <a:off x="7974612" y="3951978"/>
            <a:ext cx="0" cy="3631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Textfeld 119">
            <a:extLst>
              <a:ext uri="{FF2B5EF4-FFF2-40B4-BE49-F238E27FC236}">
                <a16:creationId xmlns:a16="http://schemas.microsoft.com/office/drawing/2014/main" id="{6C8AA49C-351F-6444-8568-50EEBA210280}"/>
              </a:ext>
            </a:extLst>
          </p:cNvPr>
          <p:cNvSpPr txBox="1"/>
          <p:nvPr/>
        </p:nvSpPr>
        <p:spPr>
          <a:xfrm>
            <a:off x="7957549" y="3938611"/>
            <a:ext cx="906453" cy="246221"/>
          </a:xfrm>
          <a:prstGeom prst="rect">
            <a:avLst/>
          </a:prstGeom>
          <a:noFill/>
        </p:spPr>
        <p:txBody>
          <a:bodyPr wrap="square" rtlCol="0">
            <a:spAutoFit/>
          </a:bodyPr>
          <a:lstStyle/>
          <a:p>
            <a:r>
              <a:rPr lang="en-US" sz="500" dirty="0">
                <a:latin typeface="Helvetica Neue" panose="02000503000000020004" pitchFamily="2" charset="0"/>
                <a:ea typeface="Helvetica Neue" panose="02000503000000020004" pitchFamily="2" charset="0"/>
                <a:cs typeface="Helvetica Neue" panose="02000503000000020004" pitchFamily="2" charset="0"/>
              </a:rPr>
              <a:t>Feature Engineering</a:t>
            </a:r>
          </a:p>
          <a:p>
            <a:r>
              <a:rPr lang="en-US" sz="500" dirty="0">
                <a:latin typeface="Helvetica Neue" panose="02000503000000020004" pitchFamily="2" charset="0"/>
                <a:ea typeface="Helvetica Neue" panose="02000503000000020004" pitchFamily="2" charset="0"/>
                <a:cs typeface="Helvetica Neue" panose="02000503000000020004" pitchFamily="2" charset="0"/>
              </a:rPr>
              <a:t>ML expert</a:t>
            </a:r>
          </a:p>
        </p:txBody>
      </p:sp>
      <p:sp>
        <p:nvSpPr>
          <p:cNvPr id="121" name="Textfeld 120">
            <a:hlinkClick r:id="rId8" action="ppaction://hlinksldjump"/>
            <a:extLst>
              <a:ext uri="{FF2B5EF4-FFF2-40B4-BE49-F238E27FC236}">
                <a16:creationId xmlns:a16="http://schemas.microsoft.com/office/drawing/2014/main" id="{91D49668-FE77-884F-B6E5-36F3F77E092F}"/>
              </a:ext>
            </a:extLst>
          </p:cNvPr>
          <p:cNvSpPr txBox="1"/>
          <p:nvPr/>
        </p:nvSpPr>
        <p:spPr>
          <a:xfrm>
            <a:off x="7948483" y="4139884"/>
            <a:ext cx="285303"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CV</a:t>
            </a:r>
          </a:p>
        </p:txBody>
      </p:sp>
      <p:sp>
        <p:nvSpPr>
          <p:cNvPr id="122" name="Textfeld 121">
            <a:hlinkClick r:id="rId9" action="ppaction://hlinksldjump"/>
            <a:extLst>
              <a:ext uri="{FF2B5EF4-FFF2-40B4-BE49-F238E27FC236}">
                <a16:creationId xmlns:a16="http://schemas.microsoft.com/office/drawing/2014/main" id="{B161518B-FC00-2A49-BC0E-BFE3924784E2}"/>
              </a:ext>
            </a:extLst>
          </p:cNvPr>
          <p:cNvSpPr txBox="1"/>
          <p:nvPr/>
        </p:nvSpPr>
        <p:spPr>
          <a:xfrm>
            <a:off x="8250849" y="4135611"/>
            <a:ext cx="853184"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Related Project Paper</a:t>
            </a:r>
          </a:p>
        </p:txBody>
      </p:sp>
      <p:sp>
        <p:nvSpPr>
          <p:cNvPr id="123" name="Oval 4">
            <a:extLst>
              <a:ext uri="{FF2B5EF4-FFF2-40B4-BE49-F238E27FC236}">
                <a16:creationId xmlns:a16="http://schemas.microsoft.com/office/drawing/2014/main" id="{D2744C18-B7C4-4C4F-9892-EF85BBD9A5E6}"/>
              </a:ext>
            </a:extLst>
          </p:cNvPr>
          <p:cNvSpPr>
            <a:spLocks/>
          </p:cNvSpPr>
          <p:nvPr/>
        </p:nvSpPr>
        <p:spPr bwMode="auto">
          <a:xfrm>
            <a:off x="8055236" y="4442109"/>
            <a:ext cx="119516" cy="109806"/>
          </a:xfrm>
          <a:prstGeom prst="ellipse">
            <a:avLst/>
          </a:prstGeom>
          <a:solidFill>
            <a:srgbClr val="C00000"/>
          </a:solidFill>
          <a:ln w="25400" cap="flat">
            <a:noFill/>
            <a:prstDash val="solid"/>
            <a:miter lim="800000"/>
            <a:headEnd type="none" w="med" len="med"/>
            <a:tailEnd type="none" w="med" len="med"/>
          </a:ln>
        </p:spPr>
        <p:txBody>
          <a:bodyPr lIns="0" tIns="0" rIns="0" bIns="0"/>
          <a:lstStyle/>
          <a:p>
            <a:endParaRPr lang="id-ID"/>
          </a:p>
        </p:txBody>
      </p:sp>
      <p:sp>
        <p:nvSpPr>
          <p:cNvPr id="124" name="Textfeld 123">
            <a:extLst>
              <a:ext uri="{FF2B5EF4-FFF2-40B4-BE49-F238E27FC236}">
                <a16:creationId xmlns:a16="http://schemas.microsoft.com/office/drawing/2014/main" id="{48914C45-78F9-454D-B23B-D050E29B6EA0}"/>
              </a:ext>
            </a:extLst>
          </p:cNvPr>
          <p:cNvSpPr txBox="1"/>
          <p:nvPr/>
        </p:nvSpPr>
        <p:spPr>
          <a:xfrm>
            <a:off x="8206551" y="4396458"/>
            <a:ext cx="684927"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Chat</a:t>
            </a:r>
          </a:p>
        </p:txBody>
      </p:sp>
      <p:pic>
        <p:nvPicPr>
          <p:cNvPr id="125" name="Grafik 124">
            <a:extLst>
              <a:ext uri="{FF2B5EF4-FFF2-40B4-BE49-F238E27FC236}">
                <a16:creationId xmlns:a16="http://schemas.microsoft.com/office/drawing/2014/main" id="{E0607498-E502-FD4D-8529-28EF7628CAFE}"/>
              </a:ext>
            </a:extLst>
          </p:cNvPr>
          <p:cNvPicPr>
            <a:picLocks noChangeAspect="1"/>
          </p:cNvPicPr>
          <p:nvPr/>
        </p:nvPicPr>
        <p:blipFill>
          <a:blip r:embed="rId7"/>
          <a:stretch>
            <a:fillRect/>
          </a:stretch>
        </p:blipFill>
        <p:spPr>
          <a:xfrm>
            <a:off x="8047294" y="4606825"/>
            <a:ext cx="190073" cy="190073"/>
          </a:xfrm>
          <a:prstGeom prst="rect">
            <a:avLst/>
          </a:prstGeom>
        </p:spPr>
      </p:pic>
      <p:sp>
        <p:nvSpPr>
          <p:cNvPr id="126" name="Textfeld 125">
            <a:extLst>
              <a:ext uri="{FF2B5EF4-FFF2-40B4-BE49-F238E27FC236}">
                <a16:creationId xmlns:a16="http://schemas.microsoft.com/office/drawing/2014/main" id="{CEF6334B-C7B3-0447-A3BC-A8F8BD950937}"/>
              </a:ext>
            </a:extLst>
          </p:cNvPr>
          <p:cNvSpPr txBox="1"/>
          <p:nvPr/>
        </p:nvSpPr>
        <p:spPr>
          <a:xfrm>
            <a:off x="8197580" y="4585061"/>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016328711957</a:t>
            </a:r>
          </a:p>
        </p:txBody>
      </p:sp>
      <p:pic>
        <p:nvPicPr>
          <p:cNvPr id="37" name="Grafik 36">
            <a:extLst>
              <a:ext uri="{FF2B5EF4-FFF2-40B4-BE49-F238E27FC236}">
                <a16:creationId xmlns:a16="http://schemas.microsoft.com/office/drawing/2014/main" id="{A185F272-7C50-EA4C-94F5-62424A618713}"/>
              </a:ext>
            </a:extLst>
          </p:cNvPr>
          <p:cNvPicPr>
            <a:picLocks noChangeAspect="1"/>
          </p:cNvPicPr>
          <p:nvPr/>
        </p:nvPicPr>
        <p:blipFill>
          <a:blip r:embed="rId10"/>
          <a:stretch>
            <a:fillRect/>
          </a:stretch>
        </p:blipFill>
        <p:spPr>
          <a:xfrm>
            <a:off x="7292700" y="4387390"/>
            <a:ext cx="715445" cy="471779"/>
          </a:xfrm>
          <a:prstGeom prst="flowChartPreparation">
            <a:avLst/>
          </a:prstGeom>
        </p:spPr>
      </p:pic>
      <p:cxnSp>
        <p:nvCxnSpPr>
          <p:cNvPr id="127" name="Gerade Verbindung 126">
            <a:extLst>
              <a:ext uri="{FF2B5EF4-FFF2-40B4-BE49-F238E27FC236}">
                <a16:creationId xmlns:a16="http://schemas.microsoft.com/office/drawing/2014/main" id="{D80DF6C8-4F52-0B4C-B85A-EC95BBD6D1EC}"/>
              </a:ext>
            </a:extLst>
          </p:cNvPr>
          <p:cNvCxnSpPr>
            <a:cxnSpLocks/>
          </p:cNvCxnSpPr>
          <p:nvPr/>
        </p:nvCxnSpPr>
        <p:spPr>
          <a:xfrm flipV="1">
            <a:off x="7992925" y="4842523"/>
            <a:ext cx="926262" cy="548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5348A000-C805-1A42-B6C9-81870D74AF0B}"/>
              </a:ext>
            </a:extLst>
          </p:cNvPr>
          <p:cNvCxnSpPr>
            <a:cxnSpLocks/>
          </p:cNvCxnSpPr>
          <p:nvPr/>
        </p:nvCxnSpPr>
        <p:spPr>
          <a:xfrm flipV="1">
            <a:off x="7998055" y="4848953"/>
            <a:ext cx="0" cy="3631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9EF25B9A-0180-4244-A51B-6093C502F619}"/>
              </a:ext>
            </a:extLst>
          </p:cNvPr>
          <p:cNvSpPr txBox="1"/>
          <p:nvPr/>
        </p:nvSpPr>
        <p:spPr>
          <a:xfrm>
            <a:off x="7980992" y="4835586"/>
            <a:ext cx="906453" cy="246221"/>
          </a:xfrm>
          <a:prstGeom prst="rect">
            <a:avLst/>
          </a:prstGeom>
          <a:noFill/>
        </p:spPr>
        <p:txBody>
          <a:bodyPr wrap="square" rtlCol="0">
            <a:spAutoFit/>
          </a:bodyPr>
          <a:lstStyle/>
          <a:p>
            <a:r>
              <a:rPr lang="en-US" sz="500" dirty="0">
                <a:latin typeface="Helvetica Neue" panose="02000503000000020004" pitchFamily="2" charset="0"/>
                <a:ea typeface="Helvetica Neue" panose="02000503000000020004" pitchFamily="2" charset="0"/>
                <a:cs typeface="Helvetica Neue" panose="02000503000000020004" pitchFamily="2" charset="0"/>
              </a:rPr>
              <a:t>Feature Engineering</a:t>
            </a:r>
          </a:p>
          <a:p>
            <a:r>
              <a:rPr lang="en-US" sz="500" dirty="0">
                <a:latin typeface="Helvetica Neue" panose="02000503000000020004" pitchFamily="2" charset="0"/>
                <a:ea typeface="Helvetica Neue" panose="02000503000000020004" pitchFamily="2" charset="0"/>
                <a:cs typeface="Helvetica Neue" panose="02000503000000020004" pitchFamily="2" charset="0"/>
              </a:rPr>
              <a:t>Algorithm expert</a:t>
            </a:r>
          </a:p>
        </p:txBody>
      </p:sp>
      <p:sp>
        <p:nvSpPr>
          <p:cNvPr id="130" name="Textfeld 129">
            <a:hlinkClick r:id="rId11" action="ppaction://hlinksldjump"/>
            <a:extLst>
              <a:ext uri="{FF2B5EF4-FFF2-40B4-BE49-F238E27FC236}">
                <a16:creationId xmlns:a16="http://schemas.microsoft.com/office/drawing/2014/main" id="{98F0D8E4-79FC-804B-8E85-FB2299DE2742}"/>
              </a:ext>
            </a:extLst>
          </p:cNvPr>
          <p:cNvSpPr txBox="1"/>
          <p:nvPr/>
        </p:nvSpPr>
        <p:spPr>
          <a:xfrm>
            <a:off x="7971926" y="5036859"/>
            <a:ext cx="285303"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CV</a:t>
            </a:r>
          </a:p>
        </p:txBody>
      </p:sp>
      <p:sp>
        <p:nvSpPr>
          <p:cNvPr id="131" name="Textfeld 130">
            <a:hlinkClick r:id="rId9" action="ppaction://hlinksldjump"/>
            <a:extLst>
              <a:ext uri="{FF2B5EF4-FFF2-40B4-BE49-F238E27FC236}">
                <a16:creationId xmlns:a16="http://schemas.microsoft.com/office/drawing/2014/main" id="{72FE0681-2FA5-684B-9877-55F424B7A441}"/>
              </a:ext>
            </a:extLst>
          </p:cNvPr>
          <p:cNvSpPr txBox="1"/>
          <p:nvPr/>
        </p:nvSpPr>
        <p:spPr>
          <a:xfrm>
            <a:off x="8274292" y="5032586"/>
            <a:ext cx="853184"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Related Project Paper</a:t>
            </a:r>
          </a:p>
        </p:txBody>
      </p:sp>
      <p:sp>
        <p:nvSpPr>
          <p:cNvPr id="132" name="Textfeld 131">
            <a:extLst>
              <a:ext uri="{FF2B5EF4-FFF2-40B4-BE49-F238E27FC236}">
                <a16:creationId xmlns:a16="http://schemas.microsoft.com/office/drawing/2014/main" id="{5BCD811D-3937-FC4A-95A0-4D364B1C9175}"/>
              </a:ext>
            </a:extLst>
          </p:cNvPr>
          <p:cNvSpPr txBox="1"/>
          <p:nvPr/>
        </p:nvSpPr>
        <p:spPr>
          <a:xfrm>
            <a:off x="2004094" y="3801434"/>
            <a:ext cx="4855076" cy="184666"/>
          </a:xfrm>
          <a:prstGeom prst="rect">
            <a:avLst/>
          </a:prstGeom>
          <a:noFill/>
        </p:spPr>
        <p:txBody>
          <a:bodyPr wrap="square" rtlCol="0">
            <a:spAutoFit/>
          </a:bodyPr>
          <a:lstStyle/>
          <a:p>
            <a:r>
              <a:rPr lang="en-US" sz="600" dirty="0">
                <a:latin typeface="Helvetica Neue" panose="02000503000000020004" pitchFamily="2" charset="0"/>
                <a:ea typeface="Helvetica Neue" panose="02000503000000020004" pitchFamily="2" charset="0"/>
                <a:cs typeface="Helvetica Neue" panose="02000503000000020004" pitchFamily="2" charset="0"/>
              </a:rPr>
              <a:t>Date: 18.05.2017 Paper: High Class Research Rating: 10 Author: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Alecandre</a:t>
            </a:r>
            <a:r>
              <a:rPr lang="en-US" sz="600" dirty="0">
                <a:latin typeface="Helvetica Neue" panose="02000503000000020004" pitchFamily="2" charset="0"/>
                <a:ea typeface="Helvetica Neue" panose="02000503000000020004" pitchFamily="2" charset="0"/>
                <a:cs typeface="Helvetica Neue" panose="02000503000000020004" pitchFamily="2" charset="0"/>
              </a:rPr>
              <a:t>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Textfeld 132">
            <a:extLst>
              <a:ext uri="{FF2B5EF4-FFF2-40B4-BE49-F238E27FC236}">
                <a16:creationId xmlns:a16="http://schemas.microsoft.com/office/drawing/2014/main" id="{3F8EDE89-7763-D648-959B-776A29542E66}"/>
              </a:ext>
            </a:extLst>
          </p:cNvPr>
          <p:cNvSpPr txBox="1"/>
          <p:nvPr/>
        </p:nvSpPr>
        <p:spPr>
          <a:xfrm>
            <a:off x="1569999" y="4393279"/>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FeatureEngineering-Process.pdf</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Textfeld 133">
            <a:extLst>
              <a:ext uri="{FF2B5EF4-FFF2-40B4-BE49-F238E27FC236}">
                <a16:creationId xmlns:a16="http://schemas.microsoft.com/office/drawing/2014/main" id="{923B6802-0E91-4D42-86B0-8A7E5C9165AA}"/>
              </a:ext>
            </a:extLst>
          </p:cNvPr>
          <p:cNvSpPr txBox="1"/>
          <p:nvPr/>
        </p:nvSpPr>
        <p:spPr>
          <a:xfrm>
            <a:off x="1863312" y="4591527"/>
            <a:ext cx="4855076" cy="369332"/>
          </a:xfrm>
          <a:prstGeom prst="rect">
            <a:avLst/>
          </a:prstGeom>
          <a:noFill/>
        </p:spPr>
        <p:txBody>
          <a:bodyPr wrap="square" rtlCol="0">
            <a:spAutoFit/>
          </a:bodyPr>
          <a:lstStyle/>
          <a:p>
            <a:r>
              <a:rPr lang="en-US" sz="600" dirty="0"/>
              <a:t>Feature engineering is the process of using domain knowledge of the data to create features that make machine learning algorithms work. Feature engineering is fundamental to the application of machine learning, and is both difficult and expensive. The need for manual feature engineering can be obviated by automated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Textfeld 135">
            <a:extLst>
              <a:ext uri="{FF2B5EF4-FFF2-40B4-BE49-F238E27FC236}">
                <a16:creationId xmlns:a16="http://schemas.microsoft.com/office/drawing/2014/main" id="{1885320D-87D9-D347-8F6A-4715624CB6C9}"/>
              </a:ext>
            </a:extLst>
          </p:cNvPr>
          <p:cNvSpPr txBox="1"/>
          <p:nvPr/>
        </p:nvSpPr>
        <p:spPr>
          <a:xfrm>
            <a:off x="2004094" y="4967188"/>
            <a:ext cx="4855076" cy="184666"/>
          </a:xfrm>
          <a:prstGeom prst="rect">
            <a:avLst/>
          </a:prstGeom>
          <a:noFill/>
        </p:spPr>
        <p:txBody>
          <a:bodyPr wrap="square" rtlCol="0">
            <a:spAutoFit/>
          </a:bodyPr>
          <a:lstStyle/>
          <a:p>
            <a:r>
              <a:rPr lang="en-US" sz="600" dirty="0">
                <a:latin typeface="Helvetica Neue" panose="02000503000000020004" pitchFamily="2" charset="0"/>
                <a:ea typeface="Helvetica Neue" panose="02000503000000020004" pitchFamily="2" charset="0"/>
                <a:cs typeface="Helvetica Neue" panose="02000503000000020004" pitchFamily="2" charset="0"/>
              </a:rPr>
              <a:t>Date: 18.11.2019 Paper: High Class Research Rating: 10 Author: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Alecandre</a:t>
            </a:r>
            <a:r>
              <a:rPr lang="en-US" sz="600" dirty="0">
                <a:latin typeface="Helvetica Neue" panose="02000503000000020004" pitchFamily="2" charset="0"/>
                <a:ea typeface="Helvetica Neue" panose="02000503000000020004" pitchFamily="2" charset="0"/>
                <a:cs typeface="Helvetica Neue" panose="02000503000000020004" pitchFamily="2" charset="0"/>
              </a:rPr>
              <a:t>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echteck 38">
            <a:extLst>
              <a:ext uri="{FF2B5EF4-FFF2-40B4-BE49-F238E27FC236}">
                <a16:creationId xmlns:a16="http://schemas.microsoft.com/office/drawing/2014/main" id="{FD1753A1-2B46-0D47-9B10-A8CBC79D53D3}"/>
              </a:ext>
            </a:extLst>
          </p:cNvPr>
          <p:cNvSpPr/>
          <p:nvPr/>
        </p:nvSpPr>
        <p:spPr>
          <a:xfrm>
            <a:off x="7261518" y="4885825"/>
            <a:ext cx="655949"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Matei </a:t>
            </a:r>
            <a:r>
              <a:rPr lang="de-DE" sz="600" dirty="0" err="1">
                <a:latin typeface="Helvetica Neue" panose="02000503000000020004" pitchFamily="2" charset="0"/>
                <a:ea typeface="Helvetica Neue" panose="02000503000000020004" pitchFamily="2" charset="0"/>
                <a:cs typeface="Helvetica Neue" panose="02000503000000020004" pitchFamily="2" charset="0"/>
              </a:rPr>
              <a:t>Zaharia</a:t>
            </a:r>
            <a:endParaRPr lang="de-DE" sz="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86492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39199-94FF-1F40-B527-76D3CD2C9CBA}"/>
              </a:ext>
            </a:extLst>
          </p:cNvPr>
          <p:cNvSpPr>
            <a:spLocks noGrp="1"/>
          </p:cNvSpPr>
          <p:nvPr>
            <p:ph type="title"/>
          </p:nvPr>
        </p:nvSpPr>
        <p:spPr/>
        <p:txBody>
          <a:bodyPr/>
          <a:lstStyle/>
          <a:p>
            <a:r>
              <a:rPr lang="de-DE" dirty="0"/>
              <a:t>Story</a:t>
            </a:r>
          </a:p>
        </p:txBody>
      </p:sp>
      <p:cxnSp>
        <p:nvCxnSpPr>
          <p:cNvPr id="3" name="Curved Connector 88">
            <a:extLst>
              <a:ext uri="{FF2B5EF4-FFF2-40B4-BE49-F238E27FC236}">
                <a16:creationId xmlns:a16="http://schemas.microsoft.com/office/drawing/2014/main" id="{5CC79EBA-82C2-404C-A76C-B8EE94AF7CCC}"/>
              </a:ext>
            </a:extLst>
          </p:cNvPr>
          <p:cNvCxnSpPr>
            <a:cxnSpLocks/>
          </p:cNvCxnSpPr>
          <p:nvPr/>
        </p:nvCxnSpPr>
        <p:spPr>
          <a:xfrm rot="10800000" flipV="1">
            <a:off x="1325046" y="2813525"/>
            <a:ext cx="682045" cy="98894"/>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 name="Curved Connector 91">
            <a:extLst>
              <a:ext uri="{FF2B5EF4-FFF2-40B4-BE49-F238E27FC236}">
                <a16:creationId xmlns:a16="http://schemas.microsoft.com/office/drawing/2014/main" id="{109F2527-C7CE-BA43-AE0A-E66933989FA0}"/>
              </a:ext>
            </a:extLst>
          </p:cNvPr>
          <p:cNvCxnSpPr>
            <a:cxnSpLocks/>
            <a:endCxn id="9" idx="0"/>
          </p:cNvCxnSpPr>
          <p:nvPr/>
        </p:nvCxnSpPr>
        <p:spPr>
          <a:xfrm>
            <a:off x="1288309" y="1701921"/>
            <a:ext cx="801626" cy="211660"/>
          </a:xfrm>
          <a:prstGeom prst="curvedConnector2">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5" name="Group 2">
            <a:extLst>
              <a:ext uri="{FF2B5EF4-FFF2-40B4-BE49-F238E27FC236}">
                <a16:creationId xmlns:a16="http://schemas.microsoft.com/office/drawing/2014/main" id="{CCB583D8-6D65-4B4A-B004-28404D2AAA3C}"/>
              </a:ext>
            </a:extLst>
          </p:cNvPr>
          <p:cNvGrpSpPr/>
          <p:nvPr/>
        </p:nvGrpSpPr>
        <p:grpSpPr>
          <a:xfrm>
            <a:off x="176145" y="2464867"/>
            <a:ext cx="1493273" cy="933655"/>
            <a:chOff x="5080163" y="3384688"/>
            <a:chExt cx="1991030" cy="1244873"/>
          </a:xfrm>
        </p:grpSpPr>
        <p:sp>
          <p:nvSpPr>
            <p:cNvPr id="6" name="Oval 5">
              <a:extLst>
                <a:ext uri="{FF2B5EF4-FFF2-40B4-BE49-F238E27FC236}">
                  <a16:creationId xmlns:a16="http://schemas.microsoft.com/office/drawing/2014/main" id="{B9080C0A-CC34-A041-9FDD-29F5BD4D3D07}"/>
                </a:ext>
              </a:extLst>
            </p:cNvPr>
            <p:cNvSpPr/>
            <p:nvPr/>
          </p:nvSpPr>
          <p:spPr>
            <a:xfrm>
              <a:off x="5428906" y="3384688"/>
              <a:ext cx="1244873" cy="1244873"/>
            </a:xfrm>
            <a:prstGeom prst="ellipse">
              <a:avLst/>
            </a:prstGeom>
            <a:solidFill>
              <a:srgbClr val="F84F13"/>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92">
              <a:extLst>
                <a:ext uri="{FF2B5EF4-FFF2-40B4-BE49-F238E27FC236}">
                  <a16:creationId xmlns:a16="http://schemas.microsoft.com/office/drawing/2014/main" id="{4741D872-77A7-BE47-957A-07D04BDDBD05}"/>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Online</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Research</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 name="Group 5">
            <a:extLst>
              <a:ext uri="{FF2B5EF4-FFF2-40B4-BE49-F238E27FC236}">
                <a16:creationId xmlns:a16="http://schemas.microsoft.com/office/drawing/2014/main" id="{7CDEB09A-2645-8946-BDD8-1D8DE7FC4D84}"/>
              </a:ext>
            </a:extLst>
          </p:cNvPr>
          <p:cNvGrpSpPr/>
          <p:nvPr/>
        </p:nvGrpSpPr>
        <p:grpSpPr>
          <a:xfrm>
            <a:off x="1402537" y="1913581"/>
            <a:ext cx="1374794" cy="933655"/>
            <a:chOff x="3484876" y="5097400"/>
            <a:chExt cx="1833059" cy="1244873"/>
          </a:xfrm>
        </p:grpSpPr>
        <p:sp>
          <p:nvSpPr>
            <p:cNvPr id="9" name="Oval 8">
              <a:extLst>
                <a:ext uri="{FF2B5EF4-FFF2-40B4-BE49-F238E27FC236}">
                  <a16:creationId xmlns:a16="http://schemas.microsoft.com/office/drawing/2014/main" id="{CD5DCE42-DD24-5A40-BEB5-5432A9D22BCB}"/>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4">
              <a:extLst>
                <a:ext uri="{FF2B5EF4-FFF2-40B4-BE49-F238E27FC236}">
                  <a16:creationId xmlns:a16="http://schemas.microsoft.com/office/drawing/2014/main" id="{F89BE734-5157-F64C-AB6B-1D874E729A16}"/>
                </a:ext>
              </a:extLst>
            </p:cNvPr>
            <p:cNvSpPr txBox="1"/>
            <p:nvPr/>
          </p:nvSpPr>
          <p:spPr>
            <a:xfrm rot="21568247">
              <a:off x="3484876" y="5512696"/>
              <a:ext cx="1833059" cy="369332"/>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Searching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1" name="Group 6">
            <a:extLst>
              <a:ext uri="{FF2B5EF4-FFF2-40B4-BE49-F238E27FC236}">
                <a16:creationId xmlns:a16="http://schemas.microsoft.com/office/drawing/2014/main" id="{7E6D2FC7-D8BF-5F49-8CD5-64122F9DA2E2}"/>
              </a:ext>
            </a:extLst>
          </p:cNvPr>
          <p:cNvGrpSpPr/>
          <p:nvPr/>
        </p:nvGrpSpPr>
        <p:grpSpPr>
          <a:xfrm>
            <a:off x="156647" y="1262688"/>
            <a:ext cx="1374794" cy="933655"/>
            <a:chOff x="2157361" y="2227318"/>
            <a:chExt cx="1833059" cy="1244873"/>
          </a:xfrm>
        </p:grpSpPr>
        <p:sp>
          <p:nvSpPr>
            <p:cNvPr id="12" name="Oval 11">
              <a:extLst>
                <a:ext uri="{FF2B5EF4-FFF2-40B4-BE49-F238E27FC236}">
                  <a16:creationId xmlns:a16="http://schemas.microsoft.com/office/drawing/2014/main" id="{0640506B-850D-B44F-84A9-46CC16FD2583}"/>
                </a:ext>
              </a:extLst>
            </p:cNvPr>
            <p:cNvSpPr/>
            <p:nvPr/>
          </p:nvSpPr>
          <p:spPr>
            <a:xfrm>
              <a:off x="2479283" y="2227318"/>
              <a:ext cx="1244873" cy="1244873"/>
            </a:xfrm>
            <a:prstGeom prst="ellipse">
              <a:avLst/>
            </a:prstGeom>
            <a:solidFill>
              <a:schemeClr val="accent4"/>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95">
              <a:extLst>
                <a:ext uri="{FF2B5EF4-FFF2-40B4-BE49-F238E27FC236}">
                  <a16:creationId xmlns:a16="http://schemas.microsoft.com/office/drawing/2014/main" id="{E78899A6-5F3E-2F45-9E8F-FD975E0D4E98}"/>
                </a:ext>
              </a:extLst>
            </p:cNvPr>
            <p:cNvSpPr txBox="1"/>
            <p:nvPr/>
          </p:nvSpPr>
          <p:spPr>
            <a:xfrm rot="21568247">
              <a:off x="2157361" y="2628297"/>
              <a:ext cx="1833059" cy="369332"/>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cxnSp>
        <p:nvCxnSpPr>
          <p:cNvPr id="14" name="Straight Connector 98">
            <a:extLst>
              <a:ext uri="{FF2B5EF4-FFF2-40B4-BE49-F238E27FC236}">
                <a16:creationId xmlns:a16="http://schemas.microsoft.com/office/drawing/2014/main" id="{08B21945-4039-BA4F-84BB-B4CC6239B3A7}"/>
              </a:ext>
            </a:extLst>
          </p:cNvPr>
          <p:cNvCxnSpPr>
            <a:cxnSpLocks/>
          </p:cNvCxnSpPr>
          <p:nvPr/>
        </p:nvCxnSpPr>
        <p:spPr>
          <a:xfrm>
            <a:off x="4019341" y="687635"/>
            <a:ext cx="0" cy="4366686"/>
          </a:xfrm>
          <a:prstGeom prst="line">
            <a:avLst/>
          </a:prstGeom>
          <a:ln>
            <a:solidFill>
              <a:schemeClr val="bg1">
                <a:lumMod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grpSp>
        <p:nvGrpSpPr>
          <p:cNvPr id="16" name="Group 2">
            <a:extLst>
              <a:ext uri="{FF2B5EF4-FFF2-40B4-BE49-F238E27FC236}">
                <a16:creationId xmlns:a16="http://schemas.microsoft.com/office/drawing/2014/main" id="{C4EB92BB-BB05-9542-B545-78B45BA8D06D}"/>
              </a:ext>
            </a:extLst>
          </p:cNvPr>
          <p:cNvGrpSpPr/>
          <p:nvPr/>
        </p:nvGrpSpPr>
        <p:grpSpPr>
          <a:xfrm>
            <a:off x="129834" y="3675171"/>
            <a:ext cx="1493273" cy="933655"/>
            <a:chOff x="5080163" y="3384688"/>
            <a:chExt cx="1991030" cy="1244873"/>
          </a:xfrm>
        </p:grpSpPr>
        <p:sp>
          <p:nvSpPr>
            <p:cNvPr id="17" name="Oval 16">
              <a:extLst>
                <a:ext uri="{FF2B5EF4-FFF2-40B4-BE49-F238E27FC236}">
                  <a16:creationId xmlns:a16="http://schemas.microsoft.com/office/drawing/2014/main" id="{F08E24CD-BCD5-604D-AF05-0D9FCAAB1001}"/>
                </a:ext>
              </a:extLst>
            </p:cNvPr>
            <p:cNvSpPr/>
            <p:nvPr/>
          </p:nvSpPr>
          <p:spPr>
            <a:xfrm>
              <a:off x="5428906" y="3384688"/>
              <a:ext cx="1244873" cy="1244873"/>
            </a:xfrm>
            <a:prstGeom prst="ellipse">
              <a:avLst/>
            </a:prstGeom>
            <a:solidFill>
              <a:srgbClr val="C00000"/>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92">
              <a:extLst>
                <a:ext uri="{FF2B5EF4-FFF2-40B4-BE49-F238E27FC236}">
                  <a16:creationId xmlns:a16="http://schemas.microsoft.com/office/drawing/2014/main" id="{E72EE532-8CC2-B444-BA09-E8621853C0F5}"/>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External</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Consulting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9" name="Curved Connector 91">
            <a:extLst>
              <a:ext uri="{FF2B5EF4-FFF2-40B4-BE49-F238E27FC236}">
                <a16:creationId xmlns:a16="http://schemas.microsoft.com/office/drawing/2014/main" id="{1BCF2EFA-4998-504D-A08B-185447A43E56}"/>
              </a:ext>
            </a:extLst>
          </p:cNvPr>
          <p:cNvCxnSpPr>
            <a:cxnSpLocks/>
            <a:endCxn id="17" idx="0"/>
          </p:cNvCxnSpPr>
          <p:nvPr/>
        </p:nvCxnSpPr>
        <p:spPr>
          <a:xfrm rot="16200000" flipH="1">
            <a:off x="514076" y="3331028"/>
            <a:ext cx="431664" cy="25662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2783D49D-760D-3C44-B7FC-200C1B4FEF98}"/>
              </a:ext>
            </a:extLst>
          </p:cNvPr>
          <p:cNvCxnSpPr>
            <a:cxnSpLocks/>
          </p:cNvCxnSpPr>
          <p:nvPr/>
        </p:nvCxnSpPr>
        <p:spPr>
          <a:xfrm>
            <a:off x="194388" y="1209134"/>
            <a:ext cx="0" cy="3845187"/>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686C2181-6F1E-4441-A8EA-E603C551B970}"/>
              </a:ext>
            </a:extLst>
          </p:cNvPr>
          <p:cNvSpPr/>
          <p:nvPr/>
        </p:nvSpPr>
        <p:spPr>
          <a:xfrm rot="16200000">
            <a:off x="-124664" y="1217634"/>
            <a:ext cx="457176"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time</a:t>
            </a:r>
          </a:p>
        </p:txBody>
      </p:sp>
      <p:grpSp>
        <p:nvGrpSpPr>
          <p:cNvPr id="22" name="Group 6">
            <a:extLst>
              <a:ext uri="{FF2B5EF4-FFF2-40B4-BE49-F238E27FC236}">
                <a16:creationId xmlns:a16="http://schemas.microsoft.com/office/drawing/2014/main" id="{F5B3125D-AA2E-6B4F-AEC0-697B69D5E9BB}"/>
              </a:ext>
            </a:extLst>
          </p:cNvPr>
          <p:cNvGrpSpPr/>
          <p:nvPr/>
        </p:nvGrpSpPr>
        <p:grpSpPr>
          <a:xfrm>
            <a:off x="3985480" y="1041900"/>
            <a:ext cx="1374794" cy="933655"/>
            <a:chOff x="2157361" y="2227318"/>
            <a:chExt cx="1833059" cy="1244873"/>
          </a:xfrm>
        </p:grpSpPr>
        <p:sp>
          <p:nvSpPr>
            <p:cNvPr id="23" name="Oval 22">
              <a:extLst>
                <a:ext uri="{FF2B5EF4-FFF2-40B4-BE49-F238E27FC236}">
                  <a16:creationId xmlns:a16="http://schemas.microsoft.com/office/drawing/2014/main" id="{275A36E3-4D16-DD42-BE18-94A700E1F78F}"/>
                </a:ext>
              </a:extLst>
            </p:cNvPr>
            <p:cNvSpPr/>
            <p:nvPr/>
          </p:nvSpPr>
          <p:spPr>
            <a:xfrm>
              <a:off x="2479283" y="2227318"/>
              <a:ext cx="1244873" cy="1244873"/>
            </a:xfrm>
            <a:prstGeom prst="ellipse">
              <a:avLst/>
            </a:prstGeom>
            <a:solidFill>
              <a:schemeClr val="accent4"/>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95">
              <a:extLst>
                <a:ext uri="{FF2B5EF4-FFF2-40B4-BE49-F238E27FC236}">
                  <a16:creationId xmlns:a16="http://schemas.microsoft.com/office/drawing/2014/main" id="{425017BB-5F5D-7048-AE84-A356E398DAE3}"/>
                </a:ext>
              </a:extLst>
            </p:cNvPr>
            <p:cNvSpPr txBox="1"/>
            <p:nvPr/>
          </p:nvSpPr>
          <p:spPr>
            <a:xfrm rot="21568247">
              <a:off x="2157361" y="2628297"/>
              <a:ext cx="1833059" cy="369332"/>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grpSp>
        <p:nvGrpSpPr>
          <p:cNvPr id="25" name="Group 5">
            <a:extLst>
              <a:ext uri="{FF2B5EF4-FFF2-40B4-BE49-F238E27FC236}">
                <a16:creationId xmlns:a16="http://schemas.microsoft.com/office/drawing/2014/main" id="{F1C54FB5-EBDC-8548-9AF7-2FEE77244C13}"/>
              </a:ext>
            </a:extLst>
          </p:cNvPr>
          <p:cNvGrpSpPr/>
          <p:nvPr/>
        </p:nvGrpSpPr>
        <p:grpSpPr>
          <a:xfrm>
            <a:off x="5431068" y="1429897"/>
            <a:ext cx="1374794" cy="933655"/>
            <a:chOff x="3484876" y="5097400"/>
            <a:chExt cx="1833059" cy="1244873"/>
          </a:xfrm>
        </p:grpSpPr>
        <p:sp>
          <p:nvSpPr>
            <p:cNvPr id="26" name="Oval 25">
              <a:extLst>
                <a:ext uri="{FF2B5EF4-FFF2-40B4-BE49-F238E27FC236}">
                  <a16:creationId xmlns:a16="http://schemas.microsoft.com/office/drawing/2014/main" id="{8DBA46E5-DFC2-9C4C-90F2-573D09E3B0F1}"/>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94">
              <a:extLst>
                <a:ext uri="{FF2B5EF4-FFF2-40B4-BE49-F238E27FC236}">
                  <a16:creationId xmlns:a16="http://schemas.microsoft.com/office/drawing/2014/main" id="{019CF3BA-2F77-EA45-ACDC-4075CD29BF47}"/>
                </a:ext>
              </a:extLst>
            </p:cNvPr>
            <p:cNvSpPr txBox="1"/>
            <p:nvPr/>
          </p:nvSpPr>
          <p:spPr>
            <a:xfrm rot="21568247">
              <a:off x="3484876" y="5512696"/>
              <a:ext cx="1833059" cy="369332"/>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Searching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28" name="Curved Connector 91">
            <a:extLst>
              <a:ext uri="{FF2B5EF4-FFF2-40B4-BE49-F238E27FC236}">
                <a16:creationId xmlns:a16="http://schemas.microsoft.com/office/drawing/2014/main" id="{52207676-8CFF-B045-BE3A-C4E5B94AC1E6}"/>
              </a:ext>
            </a:extLst>
          </p:cNvPr>
          <p:cNvCxnSpPr>
            <a:cxnSpLocks/>
            <a:endCxn id="26" idx="1"/>
          </p:cNvCxnSpPr>
          <p:nvPr/>
        </p:nvCxnSpPr>
        <p:spPr>
          <a:xfrm>
            <a:off x="5156695" y="1348083"/>
            <a:ext cx="631674" cy="218545"/>
          </a:xfrm>
          <a:prstGeom prst="curvedConnector2">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29" name="Group 5">
            <a:extLst>
              <a:ext uri="{FF2B5EF4-FFF2-40B4-BE49-F238E27FC236}">
                <a16:creationId xmlns:a16="http://schemas.microsoft.com/office/drawing/2014/main" id="{99CFEFB4-223F-634B-A41B-4C48F234E40B}"/>
              </a:ext>
            </a:extLst>
          </p:cNvPr>
          <p:cNvGrpSpPr/>
          <p:nvPr/>
        </p:nvGrpSpPr>
        <p:grpSpPr>
          <a:xfrm>
            <a:off x="6883774" y="1638981"/>
            <a:ext cx="1374794" cy="933655"/>
            <a:chOff x="3484876" y="5097400"/>
            <a:chExt cx="1833059" cy="1244873"/>
          </a:xfrm>
        </p:grpSpPr>
        <p:sp>
          <p:nvSpPr>
            <p:cNvPr id="30" name="Oval 29">
              <a:extLst>
                <a:ext uri="{FF2B5EF4-FFF2-40B4-BE49-F238E27FC236}">
                  <a16:creationId xmlns:a16="http://schemas.microsoft.com/office/drawing/2014/main" id="{27A85A23-05F6-4844-9C81-0D7642EE0C02}"/>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94">
              <a:extLst>
                <a:ext uri="{FF2B5EF4-FFF2-40B4-BE49-F238E27FC236}">
                  <a16:creationId xmlns:a16="http://schemas.microsoft.com/office/drawing/2014/main" id="{D39060F0-BF6A-7F4D-9982-7EEF8EC5DF59}"/>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Project-</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description</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32" name="Curved Connector 91">
            <a:extLst>
              <a:ext uri="{FF2B5EF4-FFF2-40B4-BE49-F238E27FC236}">
                <a16:creationId xmlns:a16="http://schemas.microsoft.com/office/drawing/2014/main" id="{E77C9D5D-5B0F-1946-8CE9-EF1EE288C2FB}"/>
              </a:ext>
            </a:extLst>
          </p:cNvPr>
          <p:cNvCxnSpPr>
            <a:cxnSpLocks/>
          </p:cNvCxnSpPr>
          <p:nvPr/>
        </p:nvCxnSpPr>
        <p:spPr>
          <a:xfrm>
            <a:off x="6544624" y="1757010"/>
            <a:ext cx="635840" cy="18534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33" name="Curved Connector 91">
            <a:extLst>
              <a:ext uri="{FF2B5EF4-FFF2-40B4-BE49-F238E27FC236}">
                <a16:creationId xmlns:a16="http://schemas.microsoft.com/office/drawing/2014/main" id="{30A96F99-EFF9-6E43-BAFE-787763DA1843}"/>
              </a:ext>
            </a:extLst>
          </p:cNvPr>
          <p:cNvCxnSpPr>
            <a:cxnSpLocks/>
          </p:cNvCxnSpPr>
          <p:nvPr/>
        </p:nvCxnSpPr>
        <p:spPr>
          <a:xfrm>
            <a:off x="894020" y="4601735"/>
            <a:ext cx="939119" cy="181605"/>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34" name="Group 2">
            <a:extLst>
              <a:ext uri="{FF2B5EF4-FFF2-40B4-BE49-F238E27FC236}">
                <a16:creationId xmlns:a16="http://schemas.microsoft.com/office/drawing/2014/main" id="{B80BFDD2-777B-744D-A252-0235BAEDFD1C}"/>
              </a:ext>
            </a:extLst>
          </p:cNvPr>
          <p:cNvGrpSpPr/>
          <p:nvPr/>
        </p:nvGrpSpPr>
        <p:grpSpPr>
          <a:xfrm>
            <a:off x="1526045" y="4190397"/>
            <a:ext cx="1493273" cy="933655"/>
            <a:chOff x="5080163" y="3384688"/>
            <a:chExt cx="1991030" cy="1244873"/>
          </a:xfrm>
        </p:grpSpPr>
        <p:sp>
          <p:nvSpPr>
            <p:cNvPr id="35" name="Oval 34">
              <a:extLst>
                <a:ext uri="{FF2B5EF4-FFF2-40B4-BE49-F238E27FC236}">
                  <a16:creationId xmlns:a16="http://schemas.microsoft.com/office/drawing/2014/main" id="{8F72671E-654C-E949-88B4-7EBFFD3C6AF6}"/>
                </a:ext>
              </a:extLst>
            </p:cNvPr>
            <p:cNvSpPr/>
            <p:nvPr/>
          </p:nvSpPr>
          <p:spPr>
            <a:xfrm>
              <a:off x="5428906" y="3384688"/>
              <a:ext cx="1244873" cy="1244873"/>
            </a:xfrm>
            <a:prstGeom prst="ellipse">
              <a:avLst/>
            </a:prstGeom>
            <a:solidFill>
              <a:srgbClr val="C00000"/>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92">
              <a:extLst>
                <a:ext uri="{FF2B5EF4-FFF2-40B4-BE49-F238E27FC236}">
                  <a16:creationId xmlns:a16="http://schemas.microsoft.com/office/drawing/2014/main" id="{5E5C0FB3-2882-2842-A932-A556DED1BAD2}"/>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Solve</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grpSp>
        <p:nvGrpSpPr>
          <p:cNvPr id="37" name="Group 5">
            <a:extLst>
              <a:ext uri="{FF2B5EF4-FFF2-40B4-BE49-F238E27FC236}">
                <a16:creationId xmlns:a16="http://schemas.microsoft.com/office/drawing/2014/main" id="{26E70E83-77FF-324A-84A4-4946E91600E9}"/>
              </a:ext>
            </a:extLst>
          </p:cNvPr>
          <p:cNvGrpSpPr/>
          <p:nvPr/>
        </p:nvGrpSpPr>
        <p:grpSpPr>
          <a:xfrm>
            <a:off x="7942932" y="2292188"/>
            <a:ext cx="1374794" cy="933655"/>
            <a:chOff x="3484876" y="5097400"/>
            <a:chExt cx="1833059" cy="1244873"/>
          </a:xfrm>
        </p:grpSpPr>
        <p:sp>
          <p:nvSpPr>
            <p:cNvPr id="38" name="Oval 37">
              <a:extLst>
                <a:ext uri="{FF2B5EF4-FFF2-40B4-BE49-F238E27FC236}">
                  <a16:creationId xmlns:a16="http://schemas.microsoft.com/office/drawing/2014/main" id="{4BD9A06A-E463-7543-91E8-9F63E9DC9AF5}"/>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TextBox 94">
              <a:extLst>
                <a:ext uri="{FF2B5EF4-FFF2-40B4-BE49-F238E27FC236}">
                  <a16:creationId xmlns:a16="http://schemas.microsoft.com/office/drawing/2014/main" id="{659610B0-0AB3-BE48-8AC2-F9491A3003A5}"/>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Solve</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p>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cxnSp>
        <p:nvCxnSpPr>
          <p:cNvPr id="40" name="Curved Connector 91">
            <a:extLst>
              <a:ext uri="{FF2B5EF4-FFF2-40B4-BE49-F238E27FC236}">
                <a16:creationId xmlns:a16="http://schemas.microsoft.com/office/drawing/2014/main" id="{866A3536-FA2F-CE4D-B8F9-509C70E2C304}"/>
              </a:ext>
            </a:extLst>
          </p:cNvPr>
          <p:cNvCxnSpPr>
            <a:cxnSpLocks/>
          </p:cNvCxnSpPr>
          <p:nvPr/>
        </p:nvCxnSpPr>
        <p:spPr>
          <a:xfrm>
            <a:off x="7907045" y="2377392"/>
            <a:ext cx="256456" cy="20402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6FEA07D2-B66E-F445-B735-FA79BACC8508}"/>
              </a:ext>
            </a:extLst>
          </p:cNvPr>
          <p:cNvSpPr/>
          <p:nvPr/>
        </p:nvSpPr>
        <p:spPr>
          <a:xfrm>
            <a:off x="2920963" y="642927"/>
            <a:ext cx="1098378"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Search Engine</a:t>
            </a:r>
          </a:p>
        </p:txBody>
      </p:sp>
      <p:sp>
        <p:nvSpPr>
          <p:cNvPr id="42" name="Rechteck 41">
            <a:extLst>
              <a:ext uri="{FF2B5EF4-FFF2-40B4-BE49-F238E27FC236}">
                <a16:creationId xmlns:a16="http://schemas.microsoft.com/office/drawing/2014/main" id="{E488B2F1-3A11-034B-B703-2D5676A97AE6}"/>
              </a:ext>
            </a:extLst>
          </p:cNvPr>
          <p:cNvSpPr/>
          <p:nvPr/>
        </p:nvSpPr>
        <p:spPr>
          <a:xfrm>
            <a:off x="4060517" y="642927"/>
            <a:ext cx="1572866"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Extracting Knowledge</a:t>
            </a:r>
          </a:p>
        </p:txBody>
      </p:sp>
      <p:grpSp>
        <p:nvGrpSpPr>
          <p:cNvPr id="43" name="Group 5">
            <a:extLst>
              <a:ext uri="{FF2B5EF4-FFF2-40B4-BE49-F238E27FC236}">
                <a16:creationId xmlns:a16="http://schemas.microsoft.com/office/drawing/2014/main" id="{132FCB21-A9F8-204F-A92E-FF9416A1E179}"/>
              </a:ext>
            </a:extLst>
          </p:cNvPr>
          <p:cNvGrpSpPr/>
          <p:nvPr/>
        </p:nvGrpSpPr>
        <p:grpSpPr>
          <a:xfrm>
            <a:off x="6149300" y="2207872"/>
            <a:ext cx="1374794" cy="933655"/>
            <a:chOff x="3484876" y="5097400"/>
            <a:chExt cx="1833059" cy="1244873"/>
          </a:xfrm>
        </p:grpSpPr>
        <p:sp>
          <p:nvSpPr>
            <p:cNvPr id="44" name="Oval 43">
              <a:extLst>
                <a:ext uri="{FF2B5EF4-FFF2-40B4-BE49-F238E27FC236}">
                  <a16:creationId xmlns:a16="http://schemas.microsoft.com/office/drawing/2014/main" id="{30CD419B-B231-9B48-A7D2-82807944AB77}"/>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TextBox 94">
              <a:extLst>
                <a:ext uri="{FF2B5EF4-FFF2-40B4-BE49-F238E27FC236}">
                  <a16:creationId xmlns:a16="http://schemas.microsoft.com/office/drawing/2014/main" id="{4A6955AD-39FF-8142-8FBC-CBDA89E45350}"/>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Contact</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to</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experts</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Curved Connector 91">
            <a:extLst>
              <a:ext uri="{FF2B5EF4-FFF2-40B4-BE49-F238E27FC236}">
                <a16:creationId xmlns:a16="http://schemas.microsoft.com/office/drawing/2014/main" id="{9879C540-BBF2-2348-91DE-940938EBF0AE}"/>
              </a:ext>
            </a:extLst>
          </p:cNvPr>
          <p:cNvCxnSpPr>
            <a:cxnSpLocks/>
          </p:cNvCxnSpPr>
          <p:nvPr/>
        </p:nvCxnSpPr>
        <p:spPr>
          <a:xfrm rot="16200000" flipH="1">
            <a:off x="5965223" y="2339089"/>
            <a:ext cx="414905" cy="388979"/>
          </a:xfrm>
          <a:prstGeom prst="curvedConnector3">
            <a:avLst>
              <a:gd name="adj1" fmla="val 112543"/>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7" name="Curved Connector 91">
            <a:extLst>
              <a:ext uri="{FF2B5EF4-FFF2-40B4-BE49-F238E27FC236}">
                <a16:creationId xmlns:a16="http://schemas.microsoft.com/office/drawing/2014/main" id="{697D177C-ACED-084D-A480-3477EE0B7C5D}"/>
              </a:ext>
            </a:extLst>
          </p:cNvPr>
          <p:cNvCxnSpPr>
            <a:cxnSpLocks/>
          </p:cNvCxnSpPr>
          <p:nvPr/>
        </p:nvCxnSpPr>
        <p:spPr>
          <a:xfrm flipV="1">
            <a:off x="7303525" y="2780135"/>
            <a:ext cx="859976" cy="33390"/>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Connector 98">
            <a:extLst>
              <a:ext uri="{FF2B5EF4-FFF2-40B4-BE49-F238E27FC236}">
                <a16:creationId xmlns:a16="http://schemas.microsoft.com/office/drawing/2014/main" id="{99F76FD3-C204-E443-BDAB-B02BD0C9FA99}"/>
              </a:ext>
            </a:extLst>
          </p:cNvPr>
          <p:cNvCxnSpPr>
            <a:cxnSpLocks/>
          </p:cNvCxnSpPr>
          <p:nvPr/>
        </p:nvCxnSpPr>
        <p:spPr>
          <a:xfrm flipH="1" flipV="1">
            <a:off x="4019342" y="3273078"/>
            <a:ext cx="5038161" cy="11392"/>
          </a:xfrm>
          <a:prstGeom prst="line">
            <a:avLst/>
          </a:prstGeom>
          <a:ln>
            <a:solidFill>
              <a:schemeClr val="bg1">
                <a:lumMod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F172BAAA-AE59-D74B-8621-79A3641DDB61}"/>
              </a:ext>
            </a:extLst>
          </p:cNvPr>
          <p:cNvCxnSpPr>
            <a:cxnSpLocks/>
          </p:cNvCxnSpPr>
          <p:nvPr/>
        </p:nvCxnSpPr>
        <p:spPr>
          <a:xfrm flipH="1">
            <a:off x="4311087" y="3439409"/>
            <a:ext cx="1537785" cy="1343931"/>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B861B074-05E0-AB47-ABC5-DF237FCF5747}"/>
              </a:ext>
            </a:extLst>
          </p:cNvPr>
          <p:cNvCxnSpPr>
            <a:cxnSpLocks/>
          </p:cNvCxnSpPr>
          <p:nvPr/>
        </p:nvCxnSpPr>
        <p:spPr>
          <a:xfrm flipH="1">
            <a:off x="4119849" y="3380642"/>
            <a:ext cx="477094" cy="413566"/>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91777186-9897-DD46-9913-E8A428CF4A3C}"/>
              </a:ext>
            </a:extLst>
          </p:cNvPr>
          <p:cNvCxnSpPr>
            <a:cxnSpLocks/>
          </p:cNvCxnSpPr>
          <p:nvPr/>
        </p:nvCxnSpPr>
        <p:spPr>
          <a:xfrm flipH="1">
            <a:off x="5563016" y="3491969"/>
            <a:ext cx="1862695" cy="1624022"/>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2" name="Gerade Verbindung 51">
            <a:extLst>
              <a:ext uri="{FF2B5EF4-FFF2-40B4-BE49-F238E27FC236}">
                <a16:creationId xmlns:a16="http://schemas.microsoft.com/office/drawing/2014/main" id="{2BDDC887-2488-954B-A851-D825D0D85920}"/>
              </a:ext>
            </a:extLst>
          </p:cNvPr>
          <p:cNvCxnSpPr>
            <a:cxnSpLocks/>
          </p:cNvCxnSpPr>
          <p:nvPr/>
        </p:nvCxnSpPr>
        <p:spPr>
          <a:xfrm flipH="1">
            <a:off x="7139855" y="3649533"/>
            <a:ext cx="1537785" cy="1343931"/>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30589C45-B46F-104A-B6E6-91BC79602357}"/>
              </a:ext>
            </a:extLst>
          </p:cNvPr>
          <p:cNvCxnSpPr>
            <a:cxnSpLocks/>
          </p:cNvCxnSpPr>
          <p:nvPr/>
        </p:nvCxnSpPr>
        <p:spPr>
          <a:xfrm flipH="1">
            <a:off x="8391782" y="4528728"/>
            <a:ext cx="477094" cy="413566"/>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84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66436E-A0F2-DB40-B3A7-E9964E63FB78}"/>
              </a:ext>
            </a:extLst>
          </p:cNvPr>
          <p:cNvSpPr>
            <a:spLocks noGrp="1"/>
          </p:cNvSpPr>
          <p:nvPr>
            <p:ph type="title"/>
          </p:nvPr>
        </p:nvSpPr>
        <p:spPr/>
        <p:txBody>
          <a:bodyPr/>
          <a:lstStyle/>
          <a:p>
            <a:r>
              <a:rPr lang="en-US"/>
              <a:t>Further features (knowledge vector)</a:t>
            </a:r>
          </a:p>
        </p:txBody>
      </p:sp>
      <p:sp>
        <p:nvSpPr>
          <p:cNvPr id="3" name="Textfeld 2">
            <a:extLst>
              <a:ext uri="{FF2B5EF4-FFF2-40B4-BE49-F238E27FC236}">
                <a16:creationId xmlns:a16="http://schemas.microsoft.com/office/drawing/2014/main" id="{4C3939D0-02B8-174D-BE4A-0F86E0488548}"/>
              </a:ext>
            </a:extLst>
          </p:cNvPr>
          <p:cNvSpPr txBox="1"/>
          <p:nvPr/>
        </p:nvSpPr>
        <p:spPr>
          <a:xfrm>
            <a:off x="395288" y="1287262"/>
            <a:ext cx="8446871" cy="2123658"/>
          </a:xfrm>
          <a:prstGeom prst="rect">
            <a:avLst/>
          </a:prstGeom>
          <a:noFill/>
        </p:spPr>
        <p:txBody>
          <a:bodyPr wrap="square" rtlCol="0">
            <a:spAutoFit/>
          </a:bodyPr>
          <a:lstStyle/>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b="1" dirty="0">
                <a:latin typeface="Helvetica Neue" panose="02000503000000020004" pitchFamily="2" charset="0"/>
                <a:ea typeface="Helvetica Neue" panose="02000503000000020004" pitchFamily="2" charset="0"/>
                <a:cs typeface="Helvetica Neue" panose="02000503000000020004" pitchFamily="2" charset="0"/>
              </a:rPr>
              <a:t>Connecting people with lack of knowledge with </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Domain experts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Relevant Publications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Several structured/unstructured sources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Extracted Knowledge out of other systems</a:t>
            </a: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fik 4">
            <a:extLst>
              <a:ext uri="{FF2B5EF4-FFF2-40B4-BE49-F238E27FC236}">
                <a16:creationId xmlns:a16="http://schemas.microsoft.com/office/drawing/2014/main" id="{C152236C-6985-7047-8692-49388500164A}"/>
              </a:ext>
            </a:extLst>
          </p:cNvPr>
          <p:cNvPicPr>
            <a:picLocks noChangeAspect="1"/>
          </p:cNvPicPr>
          <p:nvPr/>
        </p:nvPicPr>
        <p:blipFill rotWithShape="1">
          <a:blip r:embed="rId2"/>
          <a:srcRect/>
          <a:stretch/>
        </p:blipFill>
        <p:spPr>
          <a:xfrm>
            <a:off x="5597483" y="0"/>
            <a:ext cx="7715250" cy="5143500"/>
          </a:xfrm>
          <a:prstGeom prst="flowChartInputOutput">
            <a:avLst/>
          </a:prstGeom>
        </p:spPr>
      </p:pic>
    </p:spTree>
    <p:extLst>
      <p:ext uri="{BB962C8B-B14F-4D97-AF65-F5344CB8AC3E}">
        <p14:creationId xmlns:p14="http://schemas.microsoft.com/office/powerpoint/2010/main" val="3929248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11BF84D-0306-F445-BD78-960BDB1B02EB}"/>
              </a:ext>
            </a:extLst>
          </p:cNvPr>
          <p:cNvPicPr>
            <a:picLocks noChangeAspect="1"/>
          </p:cNvPicPr>
          <p:nvPr/>
        </p:nvPicPr>
        <p:blipFill>
          <a:blip r:embed="rId2"/>
          <a:stretch>
            <a:fillRect/>
          </a:stretch>
        </p:blipFill>
        <p:spPr>
          <a:xfrm>
            <a:off x="2616451" y="138546"/>
            <a:ext cx="3954986" cy="4793673"/>
          </a:xfrm>
          <a:prstGeom prst="rect">
            <a:avLst/>
          </a:prstGeom>
        </p:spPr>
      </p:pic>
      <p:sp>
        <p:nvSpPr>
          <p:cNvPr id="3" name="Rechteck 2">
            <a:hlinkClick r:id="rId3" action="ppaction://hlinksldjump"/>
            <a:extLst>
              <a:ext uri="{FF2B5EF4-FFF2-40B4-BE49-F238E27FC236}">
                <a16:creationId xmlns:a16="http://schemas.microsoft.com/office/drawing/2014/main" id="{E7A7AF8F-4C5B-764F-9F56-D911D0FDF7EF}"/>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2206527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37F2BB-321F-4E48-87CA-BEA72845C3AA}"/>
              </a:ext>
            </a:extLst>
          </p:cNvPr>
          <p:cNvPicPr>
            <a:picLocks noChangeAspect="1"/>
          </p:cNvPicPr>
          <p:nvPr/>
        </p:nvPicPr>
        <p:blipFill>
          <a:blip r:embed="rId2"/>
          <a:stretch>
            <a:fillRect/>
          </a:stretch>
        </p:blipFill>
        <p:spPr>
          <a:xfrm>
            <a:off x="3031754" y="0"/>
            <a:ext cx="4005401" cy="5143500"/>
          </a:xfrm>
          <a:prstGeom prst="rect">
            <a:avLst/>
          </a:prstGeom>
        </p:spPr>
      </p:pic>
      <p:sp>
        <p:nvSpPr>
          <p:cNvPr id="3" name="Textfeld 2">
            <a:extLst>
              <a:ext uri="{FF2B5EF4-FFF2-40B4-BE49-F238E27FC236}">
                <a16:creationId xmlns:a16="http://schemas.microsoft.com/office/drawing/2014/main" id="{D68E859F-88BF-6745-917D-C45889CF53BE}"/>
              </a:ext>
            </a:extLst>
          </p:cNvPr>
          <p:cNvSpPr txBox="1"/>
          <p:nvPr/>
        </p:nvSpPr>
        <p:spPr>
          <a:xfrm>
            <a:off x="3105402" y="369433"/>
            <a:ext cx="3931753" cy="738664"/>
          </a:xfrm>
          <a:prstGeom prst="rect">
            <a:avLst/>
          </a:prstGeom>
          <a:solidFill>
            <a:schemeClr val="bg1"/>
          </a:solidFill>
        </p:spPr>
        <p:txBody>
          <a:bodyPr wrap="square" rtlCol="0">
            <a:spAutoFit/>
          </a:bodyPr>
          <a:lstStyle/>
          <a:p>
            <a:pPr algn="ctr"/>
            <a:endParaRPr lang="en-US" sz="7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700">
                <a:latin typeface="Helvetica Neue" panose="02000503000000020004" pitchFamily="2" charset="0"/>
                <a:ea typeface="Helvetica Neue" panose="02000503000000020004" pitchFamily="2" charset="0"/>
                <a:cs typeface="Helvetica Neue" panose="02000503000000020004" pitchFamily="2" charset="0"/>
              </a:rPr>
              <a:t>Alexandre Alahi</a:t>
            </a:r>
          </a:p>
          <a:p>
            <a:pPr algn="ctr"/>
            <a:r>
              <a:rPr lang="en-US" sz="700">
                <a:latin typeface="Helvetica Neue" panose="02000503000000020004" pitchFamily="2" charset="0"/>
                <a:ea typeface="Helvetica Neue" panose="02000503000000020004" pitchFamily="2" charset="0"/>
                <a:cs typeface="Helvetica Neue" panose="02000503000000020004" pitchFamily="2" charset="0"/>
              </a:rPr>
              <a:t>alahi@umich.edu</a:t>
            </a: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hteck 3">
            <a:hlinkClick r:id="rId3" action="ppaction://hlinksldjump"/>
            <a:extLst>
              <a:ext uri="{FF2B5EF4-FFF2-40B4-BE49-F238E27FC236}">
                <a16:creationId xmlns:a16="http://schemas.microsoft.com/office/drawing/2014/main" id="{4DBB310F-0209-0644-9014-63B30BD7279E}"/>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3680225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dirty="0"/>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19046"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0" y="745519"/>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3"/>
          <a:stretch>
            <a:fillRect/>
          </a:stretch>
        </p:blipFill>
        <p:spPr>
          <a:xfrm>
            <a:off x="-2" y="714342"/>
            <a:ext cx="9144002" cy="304542"/>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48" name="Abgerundetes Rechteck 47">
            <a:extLst>
              <a:ext uri="{FF2B5EF4-FFF2-40B4-BE49-F238E27FC236}">
                <a16:creationId xmlns:a16="http://schemas.microsoft.com/office/drawing/2014/main" id="{49DF8721-D90A-6744-9F28-A3E6CA588E14}"/>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0" name="Abgerundetes Rechteck 49">
            <a:extLst>
              <a:ext uri="{FF2B5EF4-FFF2-40B4-BE49-F238E27FC236}">
                <a16:creationId xmlns:a16="http://schemas.microsoft.com/office/drawing/2014/main" id="{B5557927-3CBD-A24C-B091-A7D12E71FC88}"/>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2" name="Abgerundetes Rechteck 51">
            <a:extLst>
              <a:ext uri="{FF2B5EF4-FFF2-40B4-BE49-F238E27FC236}">
                <a16:creationId xmlns:a16="http://schemas.microsoft.com/office/drawing/2014/main" id="{222C435F-48A6-6646-A08A-DBE76D953C55}"/>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3" name="Abgerundetes Rechteck 52">
            <a:extLst>
              <a:ext uri="{FF2B5EF4-FFF2-40B4-BE49-F238E27FC236}">
                <a16:creationId xmlns:a16="http://schemas.microsoft.com/office/drawing/2014/main" id="{27B4EA0B-6D4F-FB45-8C81-DD3D0B6A4F4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4" name="Abgerundetes Rechteck 53">
            <a:extLst>
              <a:ext uri="{FF2B5EF4-FFF2-40B4-BE49-F238E27FC236}">
                <a16:creationId xmlns:a16="http://schemas.microsoft.com/office/drawing/2014/main" id="{E8C4A440-C077-5E40-9981-9E1452F3A4CB}"/>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5" name="Abgerundetes Rechteck 54">
            <a:extLst>
              <a:ext uri="{FF2B5EF4-FFF2-40B4-BE49-F238E27FC236}">
                <a16:creationId xmlns:a16="http://schemas.microsoft.com/office/drawing/2014/main" id="{26BCAE95-7FB2-684D-B571-FDC92D8C410E}"/>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6" name="Abgerundetes Rechteck 55">
            <a:extLst>
              <a:ext uri="{FF2B5EF4-FFF2-40B4-BE49-F238E27FC236}">
                <a16:creationId xmlns:a16="http://schemas.microsoft.com/office/drawing/2014/main" id="{D7135A66-BB11-DF46-B220-535BEC9A1FFE}"/>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33" name="Textfeld 32">
            <a:extLst>
              <a:ext uri="{FF2B5EF4-FFF2-40B4-BE49-F238E27FC236}">
                <a16:creationId xmlns:a16="http://schemas.microsoft.com/office/drawing/2014/main" id="{D49E8E36-A382-EE44-B8D8-F265BF2181E1}"/>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34" name="Textfeld 33">
            <a:extLst>
              <a:ext uri="{FF2B5EF4-FFF2-40B4-BE49-F238E27FC236}">
                <a16:creationId xmlns:a16="http://schemas.microsoft.com/office/drawing/2014/main" id="{8A130753-92A5-DA4E-AB9E-4F43823A7023}"/>
              </a:ext>
            </a:extLst>
          </p:cNvPr>
          <p:cNvSpPr txBox="1"/>
          <p:nvPr/>
        </p:nvSpPr>
        <p:spPr>
          <a:xfrm>
            <a:off x="23046" y="1903463"/>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35" name="Textfeld 34">
            <a:extLst>
              <a:ext uri="{FF2B5EF4-FFF2-40B4-BE49-F238E27FC236}">
                <a16:creationId xmlns:a16="http://schemas.microsoft.com/office/drawing/2014/main" id="{9C55661C-F855-B747-A93F-2220D5112C26}"/>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37" name="Textfeld 36">
            <a:extLst>
              <a:ext uri="{FF2B5EF4-FFF2-40B4-BE49-F238E27FC236}">
                <a16:creationId xmlns:a16="http://schemas.microsoft.com/office/drawing/2014/main" id="{C45DB3BE-C2EB-5F49-9EB1-ED764745C3D1}"/>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39" name="Textfeld 38">
            <a:extLst>
              <a:ext uri="{FF2B5EF4-FFF2-40B4-BE49-F238E27FC236}">
                <a16:creationId xmlns:a16="http://schemas.microsoft.com/office/drawing/2014/main" id="{55162B0B-0C0E-024A-85FD-EFF0A15EE8AC}"/>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40" name="Textfeld 39">
            <a:extLst>
              <a:ext uri="{FF2B5EF4-FFF2-40B4-BE49-F238E27FC236}">
                <a16:creationId xmlns:a16="http://schemas.microsoft.com/office/drawing/2014/main" id="{6A543C6B-03E1-6E49-A95C-7DA3225090D2}"/>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42" name="Textfeld 41">
            <a:extLst>
              <a:ext uri="{FF2B5EF4-FFF2-40B4-BE49-F238E27FC236}">
                <a16:creationId xmlns:a16="http://schemas.microsoft.com/office/drawing/2014/main" id="{455EAF5C-A765-A744-B384-27F8FFAC7DE4}"/>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cxnSp>
        <p:nvCxnSpPr>
          <p:cNvPr id="60" name="Gerade Verbindung 59">
            <a:extLst>
              <a:ext uri="{FF2B5EF4-FFF2-40B4-BE49-F238E27FC236}">
                <a16:creationId xmlns:a16="http://schemas.microsoft.com/office/drawing/2014/main" id="{8D20A86B-8822-204C-95A9-AAB77F73388D}"/>
              </a:ext>
            </a:extLst>
          </p:cNvPr>
          <p:cNvCxnSpPr>
            <a:cxnSpLocks/>
          </p:cNvCxnSpPr>
          <p:nvPr/>
        </p:nvCxnSpPr>
        <p:spPr>
          <a:xfrm>
            <a:off x="1141644" y="1301230"/>
            <a:ext cx="1911121"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cxnSp>
        <p:nvCxnSpPr>
          <p:cNvPr id="62" name="Gerade Verbindung 61">
            <a:extLst>
              <a:ext uri="{FF2B5EF4-FFF2-40B4-BE49-F238E27FC236}">
                <a16:creationId xmlns:a16="http://schemas.microsoft.com/office/drawing/2014/main" id="{CB187484-E441-BD44-9038-FEF5BB4D9848}"/>
              </a:ext>
            </a:extLst>
          </p:cNvPr>
          <p:cNvCxnSpPr>
            <a:cxnSpLocks/>
          </p:cNvCxnSpPr>
          <p:nvPr/>
        </p:nvCxnSpPr>
        <p:spPr>
          <a:xfrm>
            <a:off x="1089764" y="2296743"/>
            <a:ext cx="6741815"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F79B035-9569-9F4D-91BF-5A86F400CCCB}"/>
              </a:ext>
            </a:extLst>
          </p:cNvPr>
          <p:cNvSpPr txBox="1"/>
          <p:nvPr/>
        </p:nvSpPr>
        <p:spPr>
          <a:xfrm>
            <a:off x="1087071" y="1105791"/>
            <a:ext cx="1118598" cy="230832"/>
          </a:xfrm>
          <a:prstGeom prst="rect">
            <a:avLst/>
          </a:prstGeom>
          <a:noFill/>
        </p:spPr>
        <p:txBody>
          <a:bodyPr wrap="square" rtlCol="0">
            <a:spAutoFit/>
          </a:bodyPr>
          <a:lstStyle/>
          <a:p>
            <a:r>
              <a:rPr lang="de-DE" sz="900" dirty="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pic>
        <p:nvPicPr>
          <p:cNvPr id="76" name="Grafik 75">
            <a:extLst>
              <a:ext uri="{FF2B5EF4-FFF2-40B4-BE49-F238E27FC236}">
                <a16:creationId xmlns:a16="http://schemas.microsoft.com/office/drawing/2014/main" id="{AC396CAC-CFAD-B244-B211-9CF7E452E034}"/>
              </a:ext>
            </a:extLst>
          </p:cNvPr>
          <p:cNvPicPr>
            <a:picLocks noChangeAspect="1"/>
          </p:cNvPicPr>
          <p:nvPr/>
        </p:nvPicPr>
        <p:blipFill>
          <a:blip r:embed="rId4"/>
          <a:stretch>
            <a:fillRect/>
          </a:stretch>
        </p:blipFill>
        <p:spPr>
          <a:xfrm>
            <a:off x="1216993" y="1389537"/>
            <a:ext cx="1029748" cy="683993"/>
          </a:xfrm>
          <a:prstGeom prst="rect">
            <a:avLst/>
          </a:prstGeom>
        </p:spPr>
      </p:pic>
      <p:sp>
        <p:nvSpPr>
          <p:cNvPr id="77" name="Rechteck 76">
            <a:extLst>
              <a:ext uri="{FF2B5EF4-FFF2-40B4-BE49-F238E27FC236}">
                <a16:creationId xmlns:a16="http://schemas.microsoft.com/office/drawing/2014/main" id="{07EEBEC5-3466-E743-85F4-8CE9C05E9828}"/>
              </a:ext>
            </a:extLst>
          </p:cNvPr>
          <p:cNvSpPr/>
          <p:nvPr/>
        </p:nvSpPr>
        <p:spPr>
          <a:xfrm>
            <a:off x="2246741" y="1387174"/>
            <a:ext cx="2279185" cy="738664"/>
          </a:xfrm>
          <a:prstGeom prst="rect">
            <a:avLst/>
          </a:prstGeom>
        </p:spPr>
        <p:txBody>
          <a:bodyPr wrap="square">
            <a:spAutoFit/>
          </a:bodyPr>
          <a:lstStyle/>
          <a:p>
            <a:pPr algn="just"/>
            <a:r>
              <a:rPr lang="en-US" sz="7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REDWOOD SHORES, Calif.</a:t>
            </a:r>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 The Cardinal closed out the Stanford Invitational Sunday morning with wins in the first and third varsity eight boats.</a:t>
            </a:r>
          </a:p>
          <a:p>
            <a:pPr algn="just"/>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br>
              <a:rPr lang="en-US" sz="700" dirty="0">
                <a:latin typeface="Helvetica Neue" panose="02000503000000020004" pitchFamily="2" charset="0"/>
                <a:ea typeface="Helvetica Neue" panose="02000503000000020004" pitchFamily="2" charset="0"/>
                <a:cs typeface="Helvetica Neue" panose="02000503000000020004" pitchFamily="2" charset="0"/>
              </a:rPr>
            </a:br>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Stanford clocked a time of 6:11.9 into the headwind, while the Hoyas finished with a time of 6:28.7.</a:t>
            </a:r>
            <a:endParaRPr lang="en-US" sz="7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echteck 60">
            <a:extLst>
              <a:ext uri="{FF2B5EF4-FFF2-40B4-BE49-F238E27FC236}">
                <a16:creationId xmlns:a16="http://schemas.microsoft.com/office/drawing/2014/main" id="{616CD8C2-63A9-C449-BA23-C385FFD735BA}"/>
              </a:ext>
            </a:extLst>
          </p:cNvPr>
          <p:cNvSpPr/>
          <p:nvPr/>
        </p:nvSpPr>
        <p:spPr>
          <a:xfrm>
            <a:off x="-19271" y="716723"/>
            <a:ext cx="7697078"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pic>
        <p:nvPicPr>
          <p:cNvPr id="79" name="Grafik 78">
            <a:extLst>
              <a:ext uri="{FF2B5EF4-FFF2-40B4-BE49-F238E27FC236}">
                <a16:creationId xmlns:a16="http://schemas.microsoft.com/office/drawing/2014/main" id="{367CD28A-CA4C-7044-9604-5F65184E0EDE}"/>
              </a:ext>
            </a:extLst>
          </p:cNvPr>
          <p:cNvPicPr>
            <a:picLocks noChangeAspect="1"/>
          </p:cNvPicPr>
          <p:nvPr/>
        </p:nvPicPr>
        <p:blipFill>
          <a:blip r:embed="rId5"/>
          <a:stretch>
            <a:fillRect/>
          </a:stretch>
        </p:blipFill>
        <p:spPr>
          <a:xfrm>
            <a:off x="4785178" y="1400711"/>
            <a:ext cx="1375273" cy="687637"/>
          </a:xfrm>
          <a:prstGeom prst="rect">
            <a:avLst/>
          </a:prstGeom>
        </p:spPr>
      </p:pic>
      <p:sp>
        <p:nvSpPr>
          <p:cNvPr id="80" name="Rechteck 79">
            <a:extLst>
              <a:ext uri="{FF2B5EF4-FFF2-40B4-BE49-F238E27FC236}">
                <a16:creationId xmlns:a16="http://schemas.microsoft.com/office/drawing/2014/main" id="{10CC6422-E22A-524E-9DEA-37DA209488FE}"/>
              </a:ext>
            </a:extLst>
          </p:cNvPr>
          <p:cNvSpPr/>
          <p:nvPr/>
        </p:nvSpPr>
        <p:spPr>
          <a:xfrm>
            <a:off x="6160451" y="1390409"/>
            <a:ext cx="1671128" cy="738664"/>
          </a:xfrm>
          <a:prstGeom prst="rect">
            <a:avLst/>
          </a:prstGeom>
        </p:spPr>
        <p:txBody>
          <a:bodyPr wrap="square">
            <a:spAutoFit/>
          </a:bodyPr>
          <a:lstStyle/>
          <a:p>
            <a:pPr algn="just"/>
            <a:r>
              <a:rPr lang="en-US" sz="7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Stanford faculty</a:t>
            </a:r>
            <a:r>
              <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students and staff win grants to advance diversity </a:t>
            </a:r>
          </a:p>
          <a:p>
            <a:pPr algn="just"/>
            <a:endPar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sz="700" i="1">
                <a:latin typeface="Helvetica Neue" panose="02000503000000020004" pitchFamily="2" charset="0"/>
                <a:ea typeface="Helvetica Neue" panose="02000503000000020004" pitchFamily="2" charset="0"/>
                <a:cs typeface="Helvetica Neue" panose="02000503000000020004" pitchFamily="2" charset="0"/>
              </a:rPr>
              <a:t>Stanford has awarded 20 grants to support innovative initiatives that advance the diversity of the university</a:t>
            </a:r>
            <a:endPar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cxnSp>
        <p:nvCxnSpPr>
          <p:cNvPr id="83" name="Gerade Verbindung 82">
            <a:extLst>
              <a:ext uri="{FF2B5EF4-FFF2-40B4-BE49-F238E27FC236}">
                <a16:creationId xmlns:a16="http://schemas.microsoft.com/office/drawing/2014/main" id="{A57E0E9D-9A68-AF46-9129-59CEF9588260}"/>
              </a:ext>
            </a:extLst>
          </p:cNvPr>
          <p:cNvCxnSpPr>
            <a:cxnSpLocks/>
          </p:cNvCxnSpPr>
          <p:nvPr/>
        </p:nvCxnSpPr>
        <p:spPr>
          <a:xfrm flipV="1">
            <a:off x="7918368" y="970336"/>
            <a:ext cx="0" cy="4173164"/>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CD654B71-74FB-5F40-8365-1266E79802FB}"/>
              </a:ext>
            </a:extLst>
          </p:cNvPr>
          <p:cNvSpPr txBox="1"/>
          <p:nvPr/>
        </p:nvSpPr>
        <p:spPr>
          <a:xfrm>
            <a:off x="4012698" y="2370650"/>
            <a:ext cx="1411560" cy="230832"/>
          </a:xfrm>
          <a:prstGeom prst="rect">
            <a:avLst/>
          </a:prstGeom>
          <a:noFill/>
        </p:spPr>
        <p:txBody>
          <a:bodyPr wrap="square" rtlCol="0">
            <a:spAutoFit/>
          </a:bodyPr>
          <a:lstStyle/>
          <a:p>
            <a:r>
              <a:rPr lang="de-DE" sz="900" b="1" u="sng" dirty="0" err="1">
                <a:latin typeface="Helvetica Neue" panose="02000503000000020004" pitchFamily="2" charset="0"/>
                <a:ea typeface="Helvetica Neue" panose="02000503000000020004" pitchFamily="2" charset="0"/>
                <a:cs typeface="Helvetica Neue" panose="02000503000000020004" pitchFamily="2" charset="0"/>
              </a:rPr>
              <a:t>CityUniversity</a:t>
            </a:r>
            <a:r>
              <a:rPr lang="de-DE" sz="900" b="1" u="sng" dirty="0">
                <a:latin typeface="Helvetica Neue" panose="02000503000000020004" pitchFamily="2" charset="0"/>
                <a:ea typeface="Helvetica Neue" panose="02000503000000020004" pitchFamily="2" charset="0"/>
                <a:cs typeface="Helvetica Neue" panose="02000503000000020004" pitchFamily="2" charset="0"/>
              </a:rPr>
              <a:t> Today</a:t>
            </a:r>
          </a:p>
        </p:txBody>
      </p:sp>
      <p:pic>
        <p:nvPicPr>
          <p:cNvPr id="95" name="Grafik 94">
            <a:extLst>
              <a:ext uri="{FF2B5EF4-FFF2-40B4-BE49-F238E27FC236}">
                <a16:creationId xmlns:a16="http://schemas.microsoft.com/office/drawing/2014/main" id="{2C221B6B-6F72-3446-A5FA-BF1BC4F63FAF}"/>
              </a:ext>
            </a:extLst>
          </p:cNvPr>
          <p:cNvPicPr>
            <a:picLocks noChangeAspect="1"/>
          </p:cNvPicPr>
          <p:nvPr/>
        </p:nvPicPr>
        <p:blipFill>
          <a:blip r:embed="rId6"/>
          <a:stretch>
            <a:fillRect/>
          </a:stretch>
        </p:blipFill>
        <p:spPr>
          <a:xfrm>
            <a:off x="1158378" y="2626113"/>
            <a:ext cx="6674640" cy="1636968"/>
          </a:xfrm>
          <a:prstGeom prst="rect">
            <a:avLst/>
          </a:prstGeom>
        </p:spPr>
      </p:pic>
      <p:sp>
        <p:nvSpPr>
          <p:cNvPr id="94" name="Abgerundetes Rechteck 93">
            <a:extLst>
              <a:ext uri="{FF2B5EF4-FFF2-40B4-BE49-F238E27FC236}">
                <a16:creationId xmlns:a16="http://schemas.microsoft.com/office/drawing/2014/main" id="{AEE74E87-EAAE-7945-A567-2A7A984F97FC}"/>
              </a:ext>
            </a:extLst>
          </p:cNvPr>
          <p:cNvSpPr/>
          <p:nvPr/>
        </p:nvSpPr>
        <p:spPr>
          <a:xfrm>
            <a:off x="1229808" y="2705003"/>
            <a:ext cx="802008" cy="203457"/>
          </a:xfrm>
          <a:prstGeom prst="round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700">
                <a:solidFill>
                  <a:srgbClr val="C00000"/>
                </a:solidFill>
                <a:latin typeface="Helvetica Neue" charset="0"/>
                <a:ea typeface="Helvetica Neue" charset="0"/>
                <a:cs typeface="Helvetica Neue" charset="0"/>
              </a:rPr>
              <a:t>Law &amp; Policy</a:t>
            </a:r>
          </a:p>
        </p:txBody>
      </p:sp>
      <p:pic>
        <p:nvPicPr>
          <p:cNvPr id="96" name="Grafik 95">
            <a:extLst>
              <a:ext uri="{FF2B5EF4-FFF2-40B4-BE49-F238E27FC236}">
                <a16:creationId xmlns:a16="http://schemas.microsoft.com/office/drawing/2014/main" id="{168262EE-376E-E34A-B21F-6A28A3D14F3A}"/>
              </a:ext>
            </a:extLst>
          </p:cNvPr>
          <p:cNvPicPr>
            <a:picLocks noChangeAspect="1"/>
          </p:cNvPicPr>
          <p:nvPr/>
        </p:nvPicPr>
        <p:blipFill>
          <a:blip r:embed="rId7">
            <a:clrChange>
              <a:clrFrom>
                <a:srgbClr val="F8F5EE"/>
              </a:clrFrom>
              <a:clrTo>
                <a:srgbClr val="F8F5EE">
                  <a:alpha val="0"/>
                </a:srgbClr>
              </a:clrTo>
            </a:clrChange>
          </a:blip>
          <a:stretch>
            <a:fillRect/>
          </a:stretch>
        </p:blipFill>
        <p:spPr>
          <a:xfrm>
            <a:off x="1164701" y="4495270"/>
            <a:ext cx="6675852" cy="559429"/>
          </a:xfrm>
          <a:prstGeom prst="rect">
            <a:avLst/>
          </a:prstGeom>
        </p:spPr>
      </p:pic>
      <p:sp>
        <p:nvSpPr>
          <p:cNvPr id="97" name="Textfeld 96">
            <a:extLst>
              <a:ext uri="{FF2B5EF4-FFF2-40B4-BE49-F238E27FC236}">
                <a16:creationId xmlns:a16="http://schemas.microsoft.com/office/drawing/2014/main" id="{706D7F8B-EED9-4B4E-9C86-FFA3A4253EBE}"/>
              </a:ext>
            </a:extLst>
          </p:cNvPr>
          <p:cNvSpPr txBox="1"/>
          <p:nvPr/>
        </p:nvSpPr>
        <p:spPr>
          <a:xfrm>
            <a:off x="7929760" y="1085377"/>
            <a:ext cx="1118598" cy="230832"/>
          </a:xfrm>
          <a:prstGeom prst="rect">
            <a:avLst/>
          </a:prstGeom>
          <a:noFill/>
        </p:spPr>
        <p:txBody>
          <a:bodyPr wrap="square" rtlCol="0">
            <a:spAutoFit/>
          </a:bodyPr>
          <a:lstStyle/>
          <a:p>
            <a:r>
              <a:rPr lang="de-DE" sz="900" dirty="0" err="1">
                <a:latin typeface="Helvetica Neue" panose="02000503000000020004" pitchFamily="2" charset="0"/>
                <a:ea typeface="Helvetica Neue" panose="02000503000000020004" pitchFamily="2" charset="0"/>
                <a:cs typeface="Helvetica Neue" panose="02000503000000020004" pitchFamily="2" charset="0"/>
              </a:rPr>
              <a:t>MyUniversity</a:t>
            </a:r>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98" name="Gerade Verbindung 97">
            <a:extLst>
              <a:ext uri="{FF2B5EF4-FFF2-40B4-BE49-F238E27FC236}">
                <a16:creationId xmlns:a16="http://schemas.microsoft.com/office/drawing/2014/main" id="{F597A1FA-AD85-0D4C-88D9-4627D94F23FE}"/>
              </a:ext>
            </a:extLst>
          </p:cNvPr>
          <p:cNvCxnSpPr>
            <a:cxnSpLocks/>
          </p:cNvCxnSpPr>
          <p:nvPr/>
        </p:nvCxnSpPr>
        <p:spPr>
          <a:xfrm>
            <a:off x="7989734" y="1288873"/>
            <a:ext cx="954886"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0" name="Rechteck 99">
            <a:extLst>
              <a:ext uri="{FF2B5EF4-FFF2-40B4-BE49-F238E27FC236}">
                <a16:creationId xmlns:a16="http://schemas.microsoft.com/office/drawing/2014/main" id="{1BFDAFB4-B913-3A4F-AE19-4DDAA8324319}"/>
              </a:ext>
            </a:extLst>
          </p:cNvPr>
          <p:cNvSpPr/>
          <p:nvPr/>
        </p:nvSpPr>
        <p:spPr>
          <a:xfrm>
            <a:off x="8080885" y="1347386"/>
            <a:ext cx="1063112" cy="200055"/>
          </a:xfrm>
          <a:prstGeom prst="rect">
            <a:avLst/>
          </a:prstGeom>
        </p:spPr>
        <p:txBody>
          <a:bodyPr wrap="none">
            <a:spAutoFit/>
          </a:bodyPr>
          <a:lstStyle/>
          <a:p>
            <a:r>
              <a:rPr lang="de-DE"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School </a:t>
            </a:r>
            <a:r>
              <a:rPr lang="de-DE" sz="7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of</a:t>
            </a:r>
            <a:r>
              <a:rPr lang="de-DE"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Engineering</a:t>
            </a:r>
          </a:p>
        </p:txBody>
      </p:sp>
      <p:sp>
        <p:nvSpPr>
          <p:cNvPr id="63" name="Rechteck 62">
            <a:extLst>
              <a:ext uri="{FF2B5EF4-FFF2-40B4-BE49-F238E27FC236}">
                <a16:creationId xmlns:a16="http://schemas.microsoft.com/office/drawing/2014/main" id="{AFADEF45-762C-B24D-9AF4-01BC12610559}"/>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spTree>
    <p:extLst>
      <p:ext uri="{BB962C8B-B14F-4D97-AF65-F5344CB8AC3E}">
        <p14:creationId xmlns:p14="http://schemas.microsoft.com/office/powerpoint/2010/main" val="133455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F8AAACF-12BF-2A4F-B623-2C8E9B9014F8}"/>
              </a:ext>
            </a:extLst>
          </p:cNvPr>
          <p:cNvPicPr>
            <a:picLocks noChangeAspect="1"/>
          </p:cNvPicPr>
          <p:nvPr/>
        </p:nvPicPr>
        <p:blipFill>
          <a:blip r:embed="rId2"/>
          <a:stretch>
            <a:fillRect/>
          </a:stretch>
        </p:blipFill>
        <p:spPr>
          <a:xfrm>
            <a:off x="2420298" y="0"/>
            <a:ext cx="5368528" cy="5143500"/>
          </a:xfrm>
          <a:prstGeom prst="rect">
            <a:avLst/>
          </a:prstGeom>
        </p:spPr>
      </p:pic>
      <p:sp>
        <p:nvSpPr>
          <p:cNvPr id="3" name="Rechteck 2">
            <a:hlinkClick r:id="rId3" action="ppaction://hlinksldjump"/>
            <a:extLst>
              <a:ext uri="{FF2B5EF4-FFF2-40B4-BE49-F238E27FC236}">
                <a16:creationId xmlns:a16="http://schemas.microsoft.com/office/drawing/2014/main" id="{6DFDDAF9-E4AC-794C-8904-30B6728D0A83}"/>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820030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58605A0-1C0C-BC43-9738-82C1107AE198}"/>
              </a:ext>
            </a:extLst>
          </p:cNvPr>
          <p:cNvPicPr>
            <a:picLocks noChangeAspect="1"/>
          </p:cNvPicPr>
          <p:nvPr/>
        </p:nvPicPr>
        <p:blipFill>
          <a:blip r:embed="rId2"/>
          <a:stretch>
            <a:fillRect/>
          </a:stretch>
        </p:blipFill>
        <p:spPr>
          <a:xfrm>
            <a:off x="3755541" y="0"/>
            <a:ext cx="3682781" cy="5143500"/>
          </a:xfrm>
          <a:prstGeom prst="rect">
            <a:avLst/>
          </a:prstGeom>
        </p:spPr>
      </p:pic>
      <p:sp>
        <p:nvSpPr>
          <p:cNvPr id="3" name="Textfeld 2">
            <a:extLst>
              <a:ext uri="{FF2B5EF4-FFF2-40B4-BE49-F238E27FC236}">
                <a16:creationId xmlns:a16="http://schemas.microsoft.com/office/drawing/2014/main" id="{C5E63DDF-B903-2F4D-B433-625E24B88CD5}"/>
              </a:ext>
            </a:extLst>
          </p:cNvPr>
          <p:cNvSpPr txBox="1"/>
          <p:nvPr/>
        </p:nvSpPr>
        <p:spPr>
          <a:xfrm>
            <a:off x="4059534" y="994787"/>
            <a:ext cx="2984361" cy="661720"/>
          </a:xfrm>
          <a:prstGeom prst="rect">
            <a:avLst/>
          </a:prstGeom>
          <a:solidFill>
            <a:schemeClr val="bg1"/>
          </a:solidFill>
        </p:spPr>
        <p:txBody>
          <a:bodyPr wrap="square" rtlCol="0">
            <a:spAutoFit/>
          </a:bodyPr>
          <a:lstStyle/>
          <a:p>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de-DE" sz="900" dirty="0">
                <a:latin typeface="Helvetica Neue" panose="02000503000000020004" pitchFamily="2" charset="0"/>
                <a:ea typeface="Helvetica Neue" panose="02000503000000020004" pitchFamily="2" charset="0"/>
                <a:cs typeface="Helvetica Neue" panose="02000503000000020004" pitchFamily="2" charset="0"/>
              </a:rPr>
              <a:t>Matei </a:t>
            </a:r>
            <a:r>
              <a:rPr lang="de-DE" sz="900" dirty="0" err="1">
                <a:latin typeface="Helvetica Neue" panose="02000503000000020004" pitchFamily="2" charset="0"/>
                <a:ea typeface="Helvetica Neue" panose="02000503000000020004" pitchFamily="2" charset="0"/>
                <a:cs typeface="Helvetica Neue" panose="02000503000000020004" pitchFamily="2" charset="0"/>
              </a:rPr>
              <a:t>Zaharia</a:t>
            </a:r>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de-DE" sz="900" dirty="0" err="1">
                <a:latin typeface="Helvetica Neue" panose="02000503000000020004" pitchFamily="2" charset="0"/>
                <a:ea typeface="Helvetica Neue" panose="02000503000000020004" pitchFamily="2" charset="0"/>
                <a:cs typeface="Helvetica Neue" panose="02000503000000020004" pitchFamily="2" charset="0"/>
              </a:rPr>
              <a:t>m.zaharia@usv.edu</a:t>
            </a:r>
            <a:endParaRPr lang="de-DE" sz="800" dirty="0">
              <a:latin typeface="Helvetica Neue" panose="02000503000000020004" pitchFamily="2" charset="0"/>
              <a:ea typeface="Helvetica Neue" panose="02000503000000020004" pitchFamily="2" charset="0"/>
              <a:cs typeface="Helvetica Neue" panose="02000503000000020004" pitchFamily="2" charset="0"/>
            </a:endParaRPr>
          </a:p>
          <a:p>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hteck 4">
            <a:hlinkClick r:id="rId3" action="ppaction://hlinksldjump"/>
            <a:extLst>
              <a:ext uri="{FF2B5EF4-FFF2-40B4-BE49-F238E27FC236}">
                <a16:creationId xmlns:a16="http://schemas.microsoft.com/office/drawing/2014/main" id="{6ACB335E-2D90-8C4F-AC3F-6A6C63CA1A36}"/>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3261587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A8958-FF69-5442-81E2-2DDA0AE0D274}"/>
              </a:ext>
            </a:extLst>
          </p:cNvPr>
          <p:cNvSpPr>
            <a:spLocks noGrp="1"/>
          </p:cNvSpPr>
          <p:nvPr>
            <p:ph type="title"/>
          </p:nvPr>
        </p:nvSpPr>
        <p:spPr/>
        <p:txBody>
          <a:bodyPr/>
          <a:lstStyle/>
          <a:p>
            <a:r>
              <a:rPr lang="de-DE" dirty="0"/>
              <a:t>Quellen - Bilder</a:t>
            </a:r>
          </a:p>
        </p:txBody>
      </p:sp>
      <p:sp>
        <p:nvSpPr>
          <p:cNvPr id="3" name="Inhaltsplatzhalter 2">
            <a:extLst>
              <a:ext uri="{FF2B5EF4-FFF2-40B4-BE49-F238E27FC236}">
                <a16:creationId xmlns:a16="http://schemas.microsoft.com/office/drawing/2014/main" id="{08279A7B-9ACA-3844-A664-B4EF3F2FF363}"/>
              </a:ext>
            </a:extLst>
          </p:cNvPr>
          <p:cNvSpPr>
            <a:spLocks noGrp="1"/>
          </p:cNvSpPr>
          <p:nvPr>
            <p:ph idx="1"/>
          </p:nvPr>
        </p:nvSpPr>
        <p:spPr/>
        <p:txBody>
          <a:bodyPr>
            <a:normAutofit/>
          </a:bodyPr>
          <a:lstStyle/>
          <a:p>
            <a:endParaRPr lang="de-DE" sz="900" dirty="0"/>
          </a:p>
          <a:p>
            <a:r>
              <a:rPr lang="de-DE" sz="900" dirty="0"/>
              <a:t>Mann auf der Leiter </a:t>
            </a:r>
          </a:p>
          <a:p>
            <a:pPr lvl="1"/>
            <a:r>
              <a:rPr lang="de-DE" sz="700" dirty="0">
                <a:hlinkClick r:id="rId2"/>
              </a:rPr>
              <a:t>https://www.firestock.ru/muzhchina-s-binoklem-na-lestnitse-man-with-binoculars-on-the-stairs/</a:t>
            </a:r>
            <a:endParaRPr lang="de-DE" sz="700" dirty="0"/>
          </a:p>
          <a:p>
            <a:pPr lvl="1"/>
            <a:endParaRPr lang="de-DE" sz="700" dirty="0"/>
          </a:p>
          <a:p>
            <a:r>
              <a:rPr lang="de-DE" sz="900" dirty="0"/>
              <a:t>Frau mit Glühbirne</a:t>
            </a:r>
          </a:p>
          <a:p>
            <a:pPr lvl="1"/>
            <a:r>
              <a:rPr lang="de-DE" sz="700" dirty="0"/>
              <a:t>https://</a:t>
            </a:r>
            <a:r>
              <a:rPr lang="de-DE" sz="700" dirty="0" err="1"/>
              <a:t>www.christiancourier.com</a:t>
            </a:r>
            <a:r>
              <a:rPr lang="de-DE" sz="700" dirty="0"/>
              <a:t>/</a:t>
            </a:r>
            <a:r>
              <a:rPr lang="de-DE" sz="700" dirty="0" err="1"/>
              <a:t>articles</a:t>
            </a:r>
            <a:r>
              <a:rPr lang="de-DE" sz="700" dirty="0"/>
              <a:t>/771-my-people-are-destroyed-for-a-lack-of-knowledge</a:t>
            </a:r>
          </a:p>
          <a:p>
            <a:r>
              <a:rPr lang="de-DE" sz="900" dirty="0"/>
              <a:t>Straßenpfeiler</a:t>
            </a:r>
          </a:p>
          <a:p>
            <a:pPr lvl="1"/>
            <a:r>
              <a:rPr lang="de-DE" sz="700" dirty="0">
                <a:hlinkClick r:id="rId3"/>
              </a:rPr>
              <a:t>http://cordantsolutions.com/opioid-overdose-statistics-vary/</a:t>
            </a:r>
            <a:endParaRPr lang="de-DE" sz="700" dirty="0"/>
          </a:p>
          <a:p>
            <a:pPr lvl="1"/>
            <a:endParaRPr lang="de-DE" sz="700" dirty="0"/>
          </a:p>
          <a:p>
            <a:r>
              <a:rPr lang="de-DE" sz="900" dirty="0"/>
              <a:t>Kopf</a:t>
            </a:r>
          </a:p>
          <a:p>
            <a:pPr lvl="1"/>
            <a:r>
              <a:rPr lang="de-DE" sz="700" dirty="0">
                <a:hlinkClick r:id="rId4"/>
              </a:rPr>
              <a:t>https://www.businesswire.com/news/home/20150220005498/en/Report-Cognitive-Scale-Recognized-Independent-Research-Firm</a:t>
            </a:r>
            <a:endParaRPr lang="de-DE" sz="700" dirty="0"/>
          </a:p>
          <a:p>
            <a:pPr lvl="1"/>
            <a:endParaRPr lang="de-DE" sz="700" dirty="0"/>
          </a:p>
          <a:p>
            <a:r>
              <a:rPr lang="de-DE" sz="900" dirty="0"/>
              <a:t>Mann mit Fernglas</a:t>
            </a:r>
          </a:p>
          <a:p>
            <a:pPr lvl="1"/>
            <a:r>
              <a:rPr lang="de-DE" sz="700" dirty="0">
                <a:hlinkClick r:id="rId5"/>
              </a:rPr>
              <a:t>https://www.groupecho.com/en/corporate-validation.htm</a:t>
            </a:r>
            <a:endParaRPr lang="de-DE" sz="700" dirty="0"/>
          </a:p>
          <a:p>
            <a:pPr lvl="1"/>
            <a:endParaRPr lang="de-DE" sz="700" dirty="0"/>
          </a:p>
          <a:p>
            <a:endParaRPr lang="de-DE" sz="900" dirty="0"/>
          </a:p>
          <a:p>
            <a:endParaRPr lang="de-DE" sz="900" dirty="0"/>
          </a:p>
        </p:txBody>
      </p:sp>
    </p:spTree>
    <p:extLst>
      <p:ext uri="{BB962C8B-B14F-4D97-AF65-F5344CB8AC3E}">
        <p14:creationId xmlns:p14="http://schemas.microsoft.com/office/powerpoint/2010/main" val="110382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70498"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0" y="745519"/>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2"/>
          <a:stretch>
            <a:fillRect/>
          </a:stretch>
        </p:blipFill>
        <p:spPr>
          <a:xfrm>
            <a:off x="-2" y="714342"/>
            <a:ext cx="9144002" cy="304542"/>
          </a:xfrm>
          <a:prstGeom prst="rect">
            <a:avLst/>
          </a:prstGeom>
        </p:spPr>
      </p:pic>
      <p:pic>
        <p:nvPicPr>
          <p:cNvPr id="21" name="Grafik 20">
            <a:extLst>
              <a:ext uri="{FF2B5EF4-FFF2-40B4-BE49-F238E27FC236}">
                <a16:creationId xmlns:a16="http://schemas.microsoft.com/office/drawing/2014/main" id="{DB167448-78F3-2B40-849A-94CEE499C9E2}"/>
              </a:ext>
            </a:extLst>
          </p:cNvPr>
          <p:cNvPicPr>
            <a:picLocks noChangeAspect="1"/>
          </p:cNvPicPr>
          <p:nvPr/>
        </p:nvPicPr>
        <p:blipFill rotWithShape="1">
          <a:blip r:embed="rId3"/>
          <a:srcRect t="13901" b="15246"/>
          <a:stretch/>
        </p:blipFill>
        <p:spPr>
          <a:xfrm>
            <a:off x="1100285" y="1015399"/>
            <a:ext cx="8043711" cy="1419833"/>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80B17"/>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grpSp>
        <p:nvGrpSpPr>
          <p:cNvPr id="18" name="Gruppieren 17">
            <a:extLst>
              <a:ext uri="{FF2B5EF4-FFF2-40B4-BE49-F238E27FC236}">
                <a16:creationId xmlns:a16="http://schemas.microsoft.com/office/drawing/2014/main" id="{B082AB84-F9B6-1042-9584-6CAB61BAA99D}"/>
              </a:ext>
            </a:extLst>
          </p:cNvPr>
          <p:cNvGrpSpPr/>
          <p:nvPr/>
        </p:nvGrpSpPr>
        <p:grpSpPr>
          <a:xfrm>
            <a:off x="2810996" y="2609643"/>
            <a:ext cx="4649405" cy="231169"/>
            <a:chOff x="1768636" y="1459861"/>
            <a:chExt cx="4649405" cy="231169"/>
          </a:xfrm>
        </p:grpSpPr>
        <p:pic>
          <p:nvPicPr>
            <p:cNvPr id="17" name="Grafik 16">
              <a:extLst>
                <a:ext uri="{FF2B5EF4-FFF2-40B4-BE49-F238E27FC236}">
                  <a16:creationId xmlns:a16="http://schemas.microsoft.com/office/drawing/2014/main" id="{05E17045-0677-6D49-96FC-457AC377F8F3}"/>
                </a:ext>
              </a:extLst>
            </p:cNvPr>
            <p:cNvPicPr>
              <a:picLocks noChangeAspect="1"/>
            </p:cNvPicPr>
            <p:nvPr/>
          </p:nvPicPr>
          <p:blipFill>
            <a:blip r:embed="rId4"/>
            <a:stretch>
              <a:fillRect/>
            </a:stretch>
          </p:blipFill>
          <p:spPr>
            <a:xfrm>
              <a:off x="6205692" y="1467341"/>
              <a:ext cx="212349" cy="222267"/>
            </a:xfrm>
            <a:prstGeom prst="rect">
              <a:avLst/>
            </a:prstGeom>
          </p:spPr>
        </p:pic>
        <p:sp>
          <p:nvSpPr>
            <p:cNvPr id="63" name="Rectangle 11">
              <a:extLst>
                <a:ext uri="{FF2B5EF4-FFF2-40B4-BE49-F238E27FC236}">
                  <a16:creationId xmlns:a16="http://schemas.microsoft.com/office/drawing/2014/main" id="{5AC2350F-0B19-FE43-AFF7-5F34125D4A8F}"/>
                </a:ext>
              </a:extLst>
            </p:cNvPr>
            <p:cNvSpPr>
              <a:spLocks/>
            </p:cNvSpPr>
            <p:nvPr/>
          </p:nvSpPr>
          <p:spPr bwMode="auto">
            <a:xfrm>
              <a:off x="1768636" y="1459861"/>
              <a:ext cx="4649405" cy="231169"/>
            </a:xfrm>
            <a:prstGeom prst="rect">
              <a:avLst/>
            </a:prstGeom>
            <a:noFill/>
            <a:ln w="25400" cap="flat">
              <a:solidFill>
                <a:srgbClr val="B3B3B3"/>
              </a:solidFill>
              <a:prstDash val="solid"/>
              <a:miter lim="800000"/>
              <a:headEnd type="none" w="med" len="med"/>
              <a:tailEnd type="none" w="med" len="med"/>
            </a:ln>
          </p:spPr>
          <p:txBody>
            <a:bodyPr lIns="0" tIns="0" rIns="0" bIns="0" anchor="ct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 Machine Learning</a:t>
              </a:r>
            </a:p>
          </p:txBody>
        </p:sp>
      </p:grpSp>
      <p:sp>
        <p:nvSpPr>
          <p:cNvPr id="78" name="Rechteck 77">
            <a:extLst>
              <a:ext uri="{FF2B5EF4-FFF2-40B4-BE49-F238E27FC236}">
                <a16:creationId xmlns:a16="http://schemas.microsoft.com/office/drawing/2014/main" id="{EA79F57F-6067-CE4F-95FB-02F117516A6A}"/>
              </a:ext>
            </a:extLst>
          </p:cNvPr>
          <p:cNvSpPr/>
          <p:nvPr/>
        </p:nvSpPr>
        <p:spPr>
          <a:xfrm>
            <a:off x="-19271" y="716723"/>
            <a:ext cx="7772882"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82" name="Rechteck 81">
            <a:extLst>
              <a:ext uri="{FF2B5EF4-FFF2-40B4-BE49-F238E27FC236}">
                <a16:creationId xmlns:a16="http://schemas.microsoft.com/office/drawing/2014/main" id="{E6C8AE1E-ECDC-C64D-82D6-2ADECF918A94}"/>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sp>
        <p:nvSpPr>
          <p:cNvPr id="84" name="Rechteck 83">
            <a:extLst>
              <a:ext uri="{FF2B5EF4-FFF2-40B4-BE49-F238E27FC236}">
                <a16:creationId xmlns:a16="http://schemas.microsoft.com/office/drawing/2014/main" id="{EA342154-96C2-894C-B273-DAB9033E53AE}"/>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cxnSp>
        <p:nvCxnSpPr>
          <p:cNvPr id="85" name="Gerade Verbindung 84">
            <a:extLst>
              <a:ext uri="{FF2B5EF4-FFF2-40B4-BE49-F238E27FC236}">
                <a16:creationId xmlns:a16="http://schemas.microsoft.com/office/drawing/2014/main" id="{B99DEF07-8991-5944-84E1-394355E6EDD7}"/>
              </a:ext>
            </a:extLst>
          </p:cNvPr>
          <p:cNvCxnSpPr>
            <a:cxnSpLocks/>
          </p:cNvCxnSpPr>
          <p:nvPr/>
        </p:nvCxnSpPr>
        <p:spPr>
          <a:xfrm>
            <a:off x="1268577" y="3179440"/>
            <a:ext cx="7627167"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9C2BCB91-873F-4D48-9338-232BD3F9D92B}"/>
              </a:ext>
            </a:extLst>
          </p:cNvPr>
          <p:cNvSpPr txBox="1"/>
          <p:nvPr/>
        </p:nvSpPr>
        <p:spPr>
          <a:xfrm>
            <a:off x="1230158" y="29658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19" name="Textfeld 18">
            <a:extLst>
              <a:ext uri="{FF2B5EF4-FFF2-40B4-BE49-F238E27FC236}">
                <a16:creationId xmlns:a16="http://schemas.microsoft.com/office/drawing/2014/main" id="{615BADA6-A5F1-8E4C-B2B8-9842928137D0}"/>
              </a:ext>
            </a:extLst>
          </p:cNvPr>
          <p:cNvSpPr txBox="1"/>
          <p:nvPr/>
        </p:nvSpPr>
        <p:spPr>
          <a:xfrm>
            <a:off x="1569999" y="3227525"/>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Learning.docx</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extfeld 87">
            <a:extLst>
              <a:ext uri="{FF2B5EF4-FFF2-40B4-BE49-F238E27FC236}">
                <a16:creationId xmlns:a16="http://schemas.microsoft.com/office/drawing/2014/main" id="{5784A091-C8BC-E741-BC96-539A0678629C}"/>
              </a:ext>
            </a:extLst>
          </p:cNvPr>
          <p:cNvSpPr txBox="1"/>
          <p:nvPr/>
        </p:nvSpPr>
        <p:spPr>
          <a:xfrm>
            <a:off x="1863311" y="3425773"/>
            <a:ext cx="5691519" cy="184666"/>
          </a:xfrm>
          <a:prstGeom prst="rect">
            <a:avLst/>
          </a:prstGeom>
          <a:noFill/>
        </p:spPr>
        <p:txBody>
          <a:bodyPr wrap="square" rtlCol="0">
            <a:spAutoFit/>
          </a:bodyPr>
          <a:lstStyle/>
          <a:p>
            <a:r>
              <a:rPr lang="en-US" sz="600" dirty="0"/>
              <a:t>Learn with products. Get to know how the world.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9" name="Textfeld 88">
            <a:extLst>
              <a:ext uri="{FF2B5EF4-FFF2-40B4-BE49-F238E27FC236}">
                <a16:creationId xmlns:a16="http://schemas.microsoft.com/office/drawing/2014/main" id="{2B586895-2197-9B46-A873-F227238BDE51}"/>
              </a:ext>
            </a:extLst>
          </p:cNvPr>
          <p:cNvSpPr txBox="1"/>
          <p:nvPr/>
        </p:nvSpPr>
        <p:spPr>
          <a:xfrm>
            <a:off x="1569999" y="3818890"/>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Machine.xls</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0" name="Textfeld 89">
            <a:extLst>
              <a:ext uri="{FF2B5EF4-FFF2-40B4-BE49-F238E27FC236}">
                <a16:creationId xmlns:a16="http://schemas.microsoft.com/office/drawing/2014/main" id="{9F52A2AE-F1B6-2949-9F26-6819AECD82ED}"/>
              </a:ext>
            </a:extLst>
          </p:cNvPr>
          <p:cNvSpPr txBox="1"/>
          <p:nvPr/>
        </p:nvSpPr>
        <p:spPr>
          <a:xfrm>
            <a:off x="1863311" y="4017138"/>
            <a:ext cx="5691519" cy="184666"/>
          </a:xfrm>
          <a:prstGeom prst="rect">
            <a:avLst/>
          </a:prstGeom>
          <a:noFill/>
        </p:spPr>
        <p:txBody>
          <a:bodyPr wrap="square" rtlCol="0">
            <a:spAutoFit/>
          </a:bodyPr>
          <a:lstStyle/>
          <a:p>
            <a:r>
              <a:rPr lang="en-US" sz="600"/>
              <a:t>1+5+4 () . ..</a:t>
            </a:r>
            <a:endParaRPr lang="en-US" sz="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Textfeld 90">
            <a:extLst>
              <a:ext uri="{FF2B5EF4-FFF2-40B4-BE49-F238E27FC236}">
                <a16:creationId xmlns:a16="http://schemas.microsoft.com/office/drawing/2014/main" id="{4165CA8D-0A31-A943-8E98-D5805160AB83}"/>
              </a:ext>
            </a:extLst>
          </p:cNvPr>
          <p:cNvSpPr txBox="1"/>
          <p:nvPr/>
        </p:nvSpPr>
        <p:spPr>
          <a:xfrm>
            <a:off x="1569999" y="4456421"/>
            <a:ext cx="5691519" cy="230832"/>
          </a:xfrm>
          <a:prstGeom prst="rect">
            <a:avLst/>
          </a:prstGeom>
          <a:noFill/>
        </p:spPr>
        <p:txBody>
          <a:bodyPr wrap="square" rtlCol="0">
            <a:spAutoFit/>
          </a:bodyPr>
          <a:lstStyle/>
          <a:p>
            <a:r>
              <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1.docx</a:t>
            </a:r>
          </a:p>
        </p:txBody>
      </p:sp>
      <p:sp>
        <p:nvSpPr>
          <p:cNvPr id="92" name="Textfeld 91">
            <a:extLst>
              <a:ext uri="{FF2B5EF4-FFF2-40B4-BE49-F238E27FC236}">
                <a16:creationId xmlns:a16="http://schemas.microsoft.com/office/drawing/2014/main" id="{25842ADD-0F65-D448-82B0-2E33D18516A7}"/>
              </a:ext>
            </a:extLst>
          </p:cNvPr>
          <p:cNvSpPr txBox="1"/>
          <p:nvPr/>
        </p:nvSpPr>
        <p:spPr>
          <a:xfrm>
            <a:off x="1863311" y="3612831"/>
            <a:ext cx="5691519" cy="184666"/>
          </a:xfrm>
          <a:prstGeom prst="rect">
            <a:avLst/>
          </a:prstGeom>
          <a:noFill/>
        </p:spPr>
        <p:txBody>
          <a:bodyPr wrap="square" rtlCol="0">
            <a:spAutoFit/>
          </a:bodyPr>
          <a:lstStyle/>
          <a:p>
            <a:r>
              <a:rPr lang="en-US" sz="600" dirty="0">
                <a:hlinkClick r:id="rId5"/>
              </a:rPr>
              <a:t>http://leraningwiththings.edu/download/marz/fff/kkk/learning.docx</a:t>
            </a:r>
            <a:endParaRPr lang="en-US" sz="600" dirty="0"/>
          </a:p>
        </p:txBody>
      </p:sp>
      <p:sp>
        <p:nvSpPr>
          <p:cNvPr id="93" name="Textfeld 92">
            <a:extLst>
              <a:ext uri="{FF2B5EF4-FFF2-40B4-BE49-F238E27FC236}">
                <a16:creationId xmlns:a16="http://schemas.microsoft.com/office/drawing/2014/main" id="{44E9ECE6-D24B-B049-8263-410F8F6D926A}"/>
              </a:ext>
            </a:extLst>
          </p:cNvPr>
          <p:cNvSpPr txBox="1"/>
          <p:nvPr/>
        </p:nvSpPr>
        <p:spPr>
          <a:xfrm>
            <a:off x="1863311" y="4185512"/>
            <a:ext cx="5691519" cy="184666"/>
          </a:xfrm>
          <a:prstGeom prst="rect">
            <a:avLst/>
          </a:prstGeom>
          <a:noFill/>
        </p:spPr>
        <p:txBody>
          <a:bodyPr wrap="square" rtlCol="0">
            <a:spAutoFit/>
          </a:bodyPr>
          <a:lstStyle/>
          <a:p>
            <a:r>
              <a:rPr lang="en-US" sz="600">
                <a:hlinkClick r:id="rId6"/>
              </a:rPr>
              <a:t>http://leraningwiththings.edu/download/marz/fff/kkk/machine.xls</a:t>
            </a:r>
            <a:endParaRPr lang="en-US" sz="600"/>
          </a:p>
        </p:txBody>
      </p:sp>
      <p:sp>
        <p:nvSpPr>
          <p:cNvPr id="99" name="Textfeld 98">
            <a:extLst>
              <a:ext uri="{FF2B5EF4-FFF2-40B4-BE49-F238E27FC236}">
                <a16:creationId xmlns:a16="http://schemas.microsoft.com/office/drawing/2014/main" id="{3000528F-07C8-814E-9D63-9817AE4B88B0}"/>
              </a:ext>
            </a:extLst>
          </p:cNvPr>
          <p:cNvSpPr txBox="1"/>
          <p:nvPr/>
        </p:nvSpPr>
        <p:spPr>
          <a:xfrm>
            <a:off x="1863311" y="4699968"/>
            <a:ext cx="5691519" cy="184666"/>
          </a:xfrm>
          <a:prstGeom prst="rect">
            <a:avLst/>
          </a:prstGeom>
          <a:noFill/>
        </p:spPr>
        <p:txBody>
          <a:bodyPr wrap="square" rtlCol="0">
            <a:spAutoFit/>
          </a:bodyPr>
          <a:lstStyle/>
          <a:p>
            <a:r>
              <a:rPr lang="en-US" sz="600">
                <a:hlinkClick r:id="rId7"/>
              </a:rPr>
              <a:t>http://leraningwiththings.edu/download/marz/fff/kkk/machine.doc</a:t>
            </a:r>
            <a:endParaRPr lang="en-US" sz="600"/>
          </a:p>
        </p:txBody>
      </p:sp>
      <p:cxnSp>
        <p:nvCxnSpPr>
          <p:cNvPr id="101" name="Gerade Verbindung 100">
            <a:extLst>
              <a:ext uri="{FF2B5EF4-FFF2-40B4-BE49-F238E27FC236}">
                <a16:creationId xmlns:a16="http://schemas.microsoft.com/office/drawing/2014/main" id="{02BE13E1-0223-6442-98E0-229823E410D0}"/>
              </a:ext>
            </a:extLst>
          </p:cNvPr>
          <p:cNvCxnSpPr>
            <a:cxnSpLocks/>
          </p:cNvCxnSpPr>
          <p:nvPr/>
        </p:nvCxnSpPr>
        <p:spPr>
          <a:xfrm flipV="1">
            <a:off x="7043219" y="3179440"/>
            <a:ext cx="0" cy="194817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D7BFA2CF-D56E-1C45-9953-D46FABB22968}"/>
              </a:ext>
            </a:extLst>
          </p:cNvPr>
          <p:cNvSpPr txBox="1"/>
          <p:nvPr/>
        </p:nvSpPr>
        <p:spPr>
          <a:xfrm>
            <a:off x="7133039" y="3232399"/>
            <a:ext cx="1108594" cy="230832"/>
          </a:xfrm>
          <a:prstGeom prst="rect">
            <a:avLst/>
          </a:prstGeom>
          <a:noFill/>
        </p:spPr>
        <p:txBody>
          <a:bodyPr wrap="square" rtlCol="0">
            <a:spAutoFit/>
          </a:bodyPr>
          <a:lstStyle/>
          <a:p>
            <a:r>
              <a:rPr lang="en-US" sz="90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Search Results</a:t>
            </a:r>
          </a:p>
        </p:txBody>
      </p:sp>
      <p:sp>
        <p:nvSpPr>
          <p:cNvPr id="103" name="Textfeld 102">
            <a:extLst>
              <a:ext uri="{FF2B5EF4-FFF2-40B4-BE49-F238E27FC236}">
                <a16:creationId xmlns:a16="http://schemas.microsoft.com/office/drawing/2014/main" id="{EE0E34A2-3CB2-134D-8A22-CDB0D938621B}"/>
              </a:ext>
            </a:extLst>
          </p:cNvPr>
          <p:cNvSpPr txBox="1"/>
          <p:nvPr/>
        </p:nvSpPr>
        <p:spPr>
          <a:xfrm>
            <a:off x="7820428" y="3568957"/>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docx</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Textfeld 103">
            <a:extLst>
              <a:ext uri="{FF2B5EF4-FFF2-40B4-BE49-F238E27FC236}">
                <a16:creationId xmlns:a16="http://schemas.microsoft.com/office/drawing/2014/main" id="{9F443819-1251-EA4D-B739-CF7C9865F444}"/>
              </a:ext>
            </a:extLst>
          </p:cNvPr>
          <p:cNvSpPr txBox="1"/>
          <p:nvPr/>
        </p:nvSpPr>
        <p:spPr>
          <a:xfrm>
            <a:off x="7820428" y="3868253"/>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.pptx</a:t>
            </a:r>
          </a:p>
        </p:txBody>
      </p:sp>
      <p:sp>
        <p:nvSpPr>
          <p:cNvPr id="105" name="Textfeld 104">
            <a:extLst>
              <a:ext uri="{FF2B5EF4-FFF2-40B4-BE49-F238E27FC236}">
                <a16:creationId xmlns:a16="http://schemas.microsoft.com/office/drawing/2014/main" id="{65B6FA1A-23A0-8043-99DD-9FC341995456}"/>
              </a:ext>
            </a:extLst>
          </p:cNvPr>
          <p:cNvSpPr txBox="1"/>
          <p:nvPr/>
        </p:nvSpPr>
        <p:spPr>
          <a:xfrm>
            <a:off x="7820428" y="4468617"/>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xlsx</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Textfeld 105">
            <a:extLst>
              <a:ext uri="{FF2B5EF4-FFF2-40B4-BE49-F238E27FC236}">
                <a16:creationId xmlns:a16="http://schemas.microsoft.com/office/drawing/2014/main" id="{AF4A712C-3CE7-8949-9B25-876A217AD152}"/>
              </a:ext>
            </a:extLst>
          </p:cNvPr>
          <p:cNvSpPr txBox="1"/>
          <p:nvPr/>
        </p:nvSpPr>
        <p:spPr>
          <a:xfrm>
            <a:off x="7820428" y="4169322"/>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xls</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Textfeld 106">
            <a:extLst>
              <a:ext uri="{FF2B5EF4-FFF2-40B4-BE49-F238E27FC236}">
                <a16:creationId xmlns:a16="http://schemas.microsoft.com/office/drawing/2014/main" id="{A1C7D195-0863-4846-8301-2D3F254308FC}"/>
              </a:ext>
            </a:extLst>
          </p:cNvPr>
          <p:cNvSpPr txBox="1"/>
          <p:nvPr/>
        </p:nvSpPr>
        <p:spPr>
          <a:xfrm>
            <a:off x="7348401" y="3568957"/>
            <a:ext cx="453415"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40</a:t>
            </a:r>
          </a:p>
        </p:txBody>
      </p:sp>
      <p:sp>
        <p:nvSpPr>
          <p:cNvPr id="108" name="Textfeld 107">
            <a:extLst>
              <a:ext uri="{FF2B5EF4-FFF2-40B4-BE49-F238E27FC236}">
                <a16:creationId xmlns:a16="http://schemas.microsoft.com/office/drawing/2014/main" id="{E8EB4BB8-0EFF-4D47-A32F-A0D6B8921933}"/>
              </a:ext>
            </a:extLst>
          </p:cNvPr>
          <p:cNvSpPr txBox="1"/>
          <p:nvPr/>
        </p:nvSpPr>
        <p:spPr>
          <a:xfrm>
            <a:off x="7348401" y="3868253"/>
            <a:ext cx="405210"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20</a:t>
            </a:r>
          </a:p>
        </p:txBody>
      </p:sp>
      <p:sp>
        <p:nvSpPr>
          <p:cNvPr id="109" name="Textfeld 108">
            <a:extLst>
              <a:ext uri="{FF2B5EF4-FFF2-40B4-BE49-F238E27FC236}">
                <a16:creationId xmlns:a16="http://schemas.microsoft.com/office/drawing/2014/main" id="{0E33DB1B-6E31-374B-B271-3211B87CA586}"/>
              </a:ext>
            </a:extLst>
          </p:cNvPr>
          <p:cNvSpPr txBox="1"/>
          <p:nvPr/>
        </p:nvSpPr>
        <p:spPr>
          <a:xfrm>
            <a:off x="7348401" y="4466844"/>
            <a:ext cx="321076"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20</a:t>
            </a:r>
          </a:p>
        </p:txBody>
      </p:sp>
      <p:sp>
        <p:nvSpPr>
          <p:cNvPr id="110" name="Textfeld 109">
            <a:extLst>
              <a:ext uri="{FF2B5EF4-FFF2-40B4-BE49-F238E27FC236}">
                <a16:creationId xmlns:a16="http://schemas.microsoft.com/office/drawing/2014/main" id="{393B2A0E-848A-ED4E-A85B-9D849CC4BA53}"/>
              </a:ext>
            </a:extLst>
          </p:cNvPr>
          <p:cNvSpPr txBox="1"/>
          <p:nvPr/>
        </p:nvSpPr>
        <p:spPr>
          <a:xfrm>
            <a:off x="7348401" y="4167548"/>
            <a:ext cx="405210" cy="232503"/>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01</a:t>
            </a:r>
          </a:p>
        </p:txBody>
      </p:sp>
      <p:sp>
        <p:nvSpPr>
          <p:cNvPr id="76" name="Abgerundetes Rechteck 75">
            <a:extLst>
              <a:ext uri="{FF2B5EF4-FFF2-40B4-BE49-F238E27FC236}">
                <a16:creationId xmlns:a16="http://schemas.microsoft.com/office/drawing/2014/main" id="{A4C57444-8A8D-7848-A333-2B6E235CACEE}"/>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7" name="Abgerundetes Rechteck 76">
            <a:extLst>
              <a:ext uri="{FF2B5EF4-FFF2-40B4-BE49-F238E27FC236}">
                <a16:creationId xmlns:a16="http://schemas.microsoft.com/office/drawing/2014/main" id="{09ECA6AE-8347-1244-B75C-C979BFF4F43B}"/>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9" name="Abgerundetes Rechteck 78">
            <a:extLst>
              <a:ext uri="{FF2B5EF4-FFF2-40B4-BE49-F238E27FC236}">
                <a16:creationId xmlns:a16="http://schemas.microsoft.com/office/drawing/2014/main" id="{F9197DBF-4244-DC40-9D7B-6C01CB0A9258}"/>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0" name="Abgerundetes Rechteck 79">
            <a:extLst>
              <a:ext uri="{FF2B5EF4-FFF2-40B4-BE49-F238E27FC236}">
                <a16:creationId xmlns:a16="http://schemas.microsoft.com/office/drawing/2014/main" id="{3BE4E9E9-7E70-5A48-9DE6-FA67BCEB9AD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3" name="Abgerundetes Rechteck 82">
            <a:extLst>
              <a:ext uri="{FF2B5EF4-FFF2-40B4-BE49-F238E27FC236}">
                <a16:creationId xmlns:a16="http://schemas.microsoft.com/office/drawing/2014/main" id="{EC46E17D-DB4D-9347-ACB6-39C47925E350}"/>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7" name="Abgerundetes Rechteck 86">
            <a:extLst>
              <a:ext uri="{FF2B5EF4-FFF2-40B4-BE49-F238E27FC236}">
                <a16:creationId xmlns:a16="http://schemas.microsoft.com/office/drawing/2014/main" id="{3B4C10E2-BB94-6440-8F1E-DC249A78A4DB}"/>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4" name="Abgerundetes Rechteck 93">
            <a:extLst>
              <a:ext uri="{FF2B5EF4-FFF2-40B4-BE49-F238E27FC236}">
                <a16:creationId xmlns:a16="http://schemas.microsoft.com/office/drawing/2014/main" id="{211104E6-558E-3043-A0B5-215909A5152D}"/>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5" name="Textfeld 94">
            <a:extLst>
              <a:ext uri="{FF2B5EF4-FFF2-40B4-BE49-F238E27FC236}">
                <a16:creationId xmlns:a16="http://schemas.microsoft.com/office/drawing/2014/main" id="{1D80CE6E-E73B-B94E-92D4-84A73BD13578}"/>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96" name="Textfeld 95">
            <a:extLst>
              <a:ext uri="{FF2B5EF4-FFF2-40B4-BE49-F238E27FC236}">
                <a16:creationId xmlns:a16="http://schemas.microsoft.com/office/drawing/2014/main" id="{515D9CD7-C2E8-0442-836A-81F8A98BFEC9}"/>
              </a:ext>
            </a:extLst>
          </p:cNvPr>
          <p:cNvSpPr txBox="1"/>
          <p:nvPr/>
        </p:nvSpPr>
        <p:spPr>
          <a:xfrm>
            <a:off x="23046" y="1903463"/>
            <a:ext cx="1118598"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97" name="Textfeld 96">
            <a:extLst>
              <a:ext uri="{FF2B5EF4-FFF2-40B4-BE49-F238E27FC236}">
                <a16:creationId xmlns:a16="http://schemas.microsoft.com/office/drawing/2014/main" id="{CFB6A6BB-DE0E-CA47-9D0E-6BB90DC6CCAC}"/>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98" name="Textfeld 97">
            <a:extLst>
              <a:ext uri="{FF2B5EF4-FFF2-40B4-BE49-F238E27FC236}">
                <a16:creationId xmlns:a16="http://schemas.microsoft.com/office/drawing/2014/main" id="{EDAFE006-8618-AE4A-BEE2-A2245176E1BD}"/>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100" name="Textfeld 99">
            <a:extLst>
              <a:ext uri="{FF2B5EF4-FFF2-40B4-BE49-F238E27FC236}">
                <a16:creationId xmlns:a16="http://schemas.microsoft.com/office/drawing/2014/main" id="{A621E46C-32C4-C44F-AB52-2067477B8903}"/>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111" name="Textfeld 110">
            <a:extLst>
              <a:ext uri="{FF2B5EF4-FFF2-40B4-BE49-F238E27FC236}">
                <a16:creationId xmlns:a16="http://schemas.microsoft.com/office/drawing/2014/main" id="{1DF8882B-60A4-A346-A693-9E2172A5B1DD}"/>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112" name="Textfeld 111">
            <a:extLst>
              <a:ext uri="{FF2B5EF4-FFF2-40B4-BE49-F238E27FC236}">
                <a16:creationId xmlns:a16="http://schemas.microsoft.com/office/drawing/2014/main" id="{A54721C4-0556-574C-ADF6-34D2ACE0411F}"/>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sp>
        <p:nvSpPr>
          <p:cNvPr id="113" name="Textfeld 112">
            <a:extLst>
              <a:ext uri="{FF2B5EF4-FFF2-40B4-BE49-F238E27FC236}">
                <a16:creationId xmlns:a16="http://schemas.microsoft.com/office/drawing/2014/main" id="{6FAA9CCD-CDD8-134F-9844-5BF7D97E75A0}"/>
              </a:ext>
            </a:extLst>
          </p:cNvPr>
          <p:cNvSpPr txBox="1"/>
          <p:nvPr/>
        </p:nvSpPr>
        <p:spPr>
          <a:xfrm>
            <a:off x="7825330" y="4807027"/>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.pdf</a:t>
            </a:r>
          </a:p>
        </p:txBody>
      </p:sp>
      <p:sp>
        <p:nvSpPr>
          <p:cNvPr id="114" name="Textfeld 113">
            <a:extLst>
              <a:ext uri="{FF2B5EF4-FFF2-40B4-BE49-F238E27FC236}">
                <a16:creationId xmlns:a16="http://schemas.microsoft.com/office/drawing/2014/main" id="{98186BC3-5045-484B-AF5E-0BE4A8FDF538}"/>
              </a:ext>
            </a:extLst>
          </p:cNvPr>
          <p:cNvSpPr txBox="1"/>
          <p:nvPr/>
        </p:nvSpPr>
        <p:spPr>
          <a:xfrm>
            <a:off x="7353302" y="4805254"/>
            <a:ext cx="448513"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200</a:t>
            </a:r>
          </a:p>
        </p:txBody>
      </p:sp>
    </p:spTree>
    <p:extLst>
      <p:ext uri="{BB962C8B-B14F-4D97-AF65-F5344CB8AC3E}">
        <p14:creationId xmlns:p14="http://schemas.microsoft.com/office/powerpoint/2010/main" val="45964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B0269-739C-E940-B08F-CEC567392947}"/>
              </a:ext>
            </a:extLst>
          </p:cNvPr>
          <p:cNvSpPr>
            <a:spLocks noGrp="1"/>
          </p:cNvSpPr>
          <p:nvPr>
            <p:ph type="title"/>
          </p:nvPr>
        </p:nvSpPr>
        <p:spPr/>
        <p:txBody>
          <a:bodyPr>
            <a:normAutofit/>
          </a:bodyPr>
          <a:lstStyle/>
          <a:p>
            <a:r>
              <a:rPr lang="en-US" b="0"/>
              <a:t>What can be achieved with COPS?</a:t>
            </a:r>
            <a:r>
              <a:rPr lang="en-US"/>
              <a:t> </a:t>
            </a:r>
          </a:p>
        </p:txBody>
      </p:sp>
      <p:pic>
        <p:nvPicPr>
          <p:cNvPr id="3" name="Grafik 2">
            <a:extLst>
              <a:ext uri="{FF2B5EF4-FFF2-40B4-BE49-F238E27FC236}">
                <a16:creationId xmlns:a16="http://schemas.microsoft.com/office/drawing/2014/main" id="{BFF4C9E4-539D-1046-B7D4-366D9BE5529C}"/>
              </a:ext>
            </a:extLst>
          </p:cNvPr>
          <p:cNvPicPr>
            <a:picLocks noChangeAspect="1"/>
          </p:cNvPicPr>
          <p:nvPr/>
        </p:nvPicPr>
        <p:blipFill>
          <a:blip r:embed="rId2"/>
          <a:stretch>
            <a:fillRect/>
          </a:stretch>
        </p:blipFill>
        <p:spPr>
          <a:xfrm>
            <a:off x="1858944" y="1681355"/>
            <a:ext cx="6360607" cy="2487461"/>
          </a:xfrm>
          <a:prstGeom prst="rect">
            <a:avLst/>
          </a:prstGeom>
        </p:spPr>
      </p:pic>
      <p:sp>
        <p:nvSpPr>
          <p:cNvPr id="5" name="Rechteck 4">
            <a:extLst>
              <a:ext uri="{FF2B5EF4-FFF2-40B4-BE49-F238E27FC236}">
                <a16:creationId xmlns:a16="http://schemas.microsoft.com/office/drawing/2014/main" id="{CB5B3FE1-CD8B-9A4B-9A14-440EC4DAA446}"/>
              </a:ext>
            </a:extLst>
          </p:cNvPr>
          <p:cNvSpPr/>
          <p:nvPr/>
        </p:nvSpPr>
        <p:spPr>
          <a:xfrm>
            <a:off x="869742" y="1137467"/>
            <a:ext cx="3241593" cy="307777"/>
          </a:xfrm>
          <a:prstGeom prst="rect">
            <a:avLst/>
          </a:prstGeom>
        </p:spPr>
        <p:txBody>
          <a:bodyPr wrap="non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 using a university as the data source</a:t>
            </a:r>
          </a:p>
        </p:txBody>
      </p:sp>
    </p:spTree>
    <p:extLst>
      <p:ext uri="{BB962C8B-B14F-4D97-AF65-F5344CB8AC3E}">
        <p14:creationId xmlns:p14="http://schemas.microsoft.com/office/powerpoint/2010/main" val="187428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EFB60-2EDE-604F-B5F9-CDC7A4A44934}"/>
              </a:ext>
            </a:extLst>
          </p:cNvPr>
          <p:cNvSpPr>
            <a:spLocks noGrp="1"/>
          </p:cNvSpPr>
          <p:nvPr>
            <p:ph type="title"/>
          </p:nvPr>
        </p:nvSpPr>
        <p:spPr/>
        <p:txBody>
          <a:bodyPr/>
          <a:lstStyle/>
          <a:p>
            <a:endParaRPr lang="de-DE"/>
          </a:p>
        </p:txBody>
      </p:sp>
      <p:sp>
        <p:nvSpPr>
          <p:cNvPr id="3" name="Rechteck 2">
            <a:extLst>
              <a:ext uri="{FF2B5EF4-FFF2-40B4-BE49-F238E27FC236}">
                <a16:creationId xmlns:a16="http://schemas.microsoft.com/office/drawing/2014/main" id="{38319215-985F-F441-A457-D7D61646CDCE}"/>
              </a:ext>
            </a:extLst>
          </p:cNvPr>
          <p:cNvSpPr/>
          <p:nvPr/>
        </p:nvSpPr>
        <p:spPr>
          <a:xfrm>
            <a:off x="0" y="1"/>
            <a:ext cx="9242323" cy="5143500"/>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293687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5286" y="1139441"/>
            <a:ext cx="7141855" cy="1425795"/>
          </a:xfrm>
        </p:spPr>
        <p:txBody>
          <a:bodyPr>
            <a:normAutofit/>
          </a:bodyPr>
          <a:lstStyle/>
          <a:p>
            <a:r>
              <a:rPr lang="de-DE" dirty="0" err="1">
                <a:solidFill>
                  <a:schemeClr val="tx2"/>
                </a:solidFill>
              </a:rPr>
              <a:t>E</a:t>
            </a:r>
            <a:r>
              <a:rPr lang="de-DE" dirty="0" err="1"/>
              <a:t>xtracting</a:t>
            </a:r>
            <a:r>
              <a:rPr lang="de-DE" dirty="0">
                <a:solidFill>
                  <a:schemeClr val="tx2"/>
                </a:solidFill>
              </a:rPr>
              <a:t> K</a:t>
            </a:r>
            <a:r>
              <a:rPr lang="de-DE" dirty="0"/>
              <a:t>nowledge</a:t>
            </a:r>
            <a:r>
              <a:rPr lang="de-DE" dirty="0">
                <a:solidFill>
                  <a:schemeClr val="tx2"/>
                </a:solidFill>
              </a:rPr>
              <a:t> </a:t>
            </a:r>
            <a:endParaRPr lang="de-DE" dirty="0"/>
          </a:p>
        </p:txBody>
      </p:sp>
      <p:sp>
        <p:nvSpPr>
          <p:cNvPr id="12" name="Textfeld 6">
            <a:extLst>
              <a:ext uri="{FF2B5EF4-FFF2-40B4-BE49-F238E27FC236}">
                <a16:creationId xmlns:a16="http://schemas.microsoft.com/office/drawing/2014/main" id="{93C987F7-4E81-4458-93A2-E752CE32C142}"/>
              </a:ext>
            </a:extLst>
          </p:cNvPr>
          <p:cNvSpPr txBox="1"/>
          <p:nvPr/>
        </p:nvSpPr>
        <p:spPr>
          <a:xfrm>
            <a:off x="4151990" y="4424561"/>
            <a:ext cx="1419894" cy="307777"/>
          </a:xfrm>
          <a:prstGeom prst="rect">
            <a:avLst/>
          </a:prstGeom>
          <a:noFill/>
        </p:spPr>
        <p:txBody>
          <a:bodyPr wrap="square" rtlCol="0">
            <a:spAutoFit/>
          </a:bodyPr>
          <a:lstStyle/>
          <a:p>
            <a:r>
              <a:rPr lang="de-DE" sz="1400" dirty="0" err="1">
                <a:latin typeface="Helvetica Neue"/>
              </a:rPr>
              <a:t>www.cops.tech</a:t>
            </a:r>
            <a:endParaRPr lang="de-DE" sz="1400" dirty="0">
              <a:latin typeface="Helvetica Neue"/>
            </a:endParaRPr>
          </a:p>
        </p:txBody>
      </p:sp>
      <p:sp>
        <p:nvSpPr>
          <p:cNvPr id="3" name="Textplatzhalter 2">
            <a:extLst>
              <a:ext uri="{FF2B5EF4-FFF2-40B4-BE49-F238E27FC236}">
                <a16:creationId xmlns:a16="http://schemas.microsoft.com/office/drawing/2014/main" id="{2D9A5AB6-75E0-1B4F-A8A5-F3802F667791}"/>
              </a:ext>
            </a:extLst>
          </p:cNvPr>
          <p:cNvSpPr>
            <a:spLocks noGrp="1"/>
          </p:cNvSpPr>
          <p:nvPr>
            <p:ph type="body" idx="10"/>
          </p:nvPr>
        </p:nvSpPr>
        <p:spPr/>
        <p:txBody>
          <a:bodyPr/>
          <a:lstStyle/>
          <a:p>
            <a:endParaRPr lang="de-DE"/>
          </a:p>
        </p:txBody>
      </p:sp>
      <p:sp>
        <p:nvSpPr>
          <p:cNvPr id="5" name="Textplatzhalter 4">
            <a:extLst>
              <a:ext uri="{FF2B5EF4-FFF2-40B4-BE49-F238E27FC236}">
                <a16:creationId xmlns:a16="http://schemas.microsoft.com/office/drawing/2014/main" id="{2FAB4385-C7BE-8D47-86AD-D3EF52555715}"/>
              </a:ext>
            </a:extLst>
          </p:cNvPr>
          <p:cNvSpPr>
            <a:spLocks noGrp="1"/>
          </p:cNvSpPr>
          <p:nvPr>
            <p:ph type="body" idx="10"/>
          </p:nvPr>
        </p:nvSpPr>
        <p:spPr/>
        <p:txBody>
          <a:bodyPr/>
          <a:lstStyle/>
          <a:p>
            <a:endParaRPr lang="de-DE"/>
          </a:p>
        </p:txBody>
      </p:sp>
      <p:sp>
        <p:nvSpPr>
          <p:cNvPr id="7" name="Textplatzhalter 6">
            <a:extLst>
              <a:ext uri="{FF2B5EF4-FFF2-40B4-BE49-F238E27FC236}">
                <a16:creationId xmlns:a16="http://schemas.microsoft.com/office/drawing/2014/main" id="{A1296EF0-3677-3942-AB40-F135A1A53630}"/>
              </a:ext>
            </a:extLst>
          </p:cNvPr>
          <p:cNvSpPr>
            <a:spLocks noGrp="1"/>
          </p:cNvSpPr>
          <p:nvPr>
            <p:ph type="body" idx="10"/>
          </p:nvPr>
        </p:nvSpPr>
        <p:spPr/>
        <p:txBody>
          <a:bodyPr/>
          <a:lstStyle/>
          <a:p>
            <a:endParaRPr lang="de-DE"/>
          </a:p>
        </p:txBody>
      </p:sp>
      <p:sp>
        <p:nvSpPr>
          <p:cNvPr id="16" name="Textplatzhalter 15">
            <a:extLst>
              <a:ext uri="{FF2B5EF4-FFF2-40B4-BE49-F238E27FC236}">
                <a16:creationId xmlns:a16="http://schemas.microsoft.com/office/drawing/2014/main" id="{36E9BA77-E2CA-C448-8733-DFC0B91E7EAB}"/>
              </a:ext>
            </a:extLst>
          </p:cNvPr>
          <p:cNvSpPr>
            <a:spLocks noGrp="1"/>
          </p:cNvSpPr>
          <p:nvPr>
            <p:ph type="body" idx="10"/>
          </p:nvPr>
        </p:nvSpPr>
        <p:spPr>
          <a:xfrm>
            <a:off x="395288" y="2476342"/>
            <a:ext cx="125603" cy="266602"/>
          </a:xfrm>
        </p:spPr>
        <p:txBody>
          <a:bodyPr/>
          <a:lstStyle/>
          <a:p>
            <a:r>
              <a:rPr lang="de-DE" dirty="0"/>
              <a:t>f</a:t>
            </a:r>
          </a:p>
        </p:txBody>
      </p:sp>
      <p:sp>
        <p:nvSpPr>
          <p:cNvPr id="21" name="Textplatzhalter 20">
            <a:extLst>
              <a:ext uri="{FF2B5EF4-FFF2-40B4-BE49-F238E27FC236}">
                <a16:creationId xmlns:a16="http://schemas.microsoft.com/office/drawing/2014/main" id="{934B4DFD-E5D9-2548-A7A2-B06920008284}"/>
              </a:ext>
            </a:extLst>
          </p:cNvPr>
          <p:cNvSpPr>
            <a:spLocks noGrp="1"/>
          </p:cNvSpPr>
          <p:nvPr>
            <p:ph type="body" idx="10"/>
          </p:nvPr>
        </p:nvSpPr>
        <p:spPr>
          <a:xfrm>
            <a:off x="395288" y="2476342"/>
            <a:ext cx="175295" cy="266602"/>
          </a:xfrm>
        </p:spPr>
        <p:txBody>
          <a:bodyPr/>
          <a:lstStyle/>
          <a:p>
            <a:r>
              <a:rPr lang="de-DE" dirty="0"/>
              <a:t>ff</a:t>
            </a:r>
          </a:p>
        </p:txBody>
      </p:sp>
      <p:sp>
        <p:nvSpPr>
          <p:cNvPr id="25" name="Textplatzhalter 24">
            <a:extLst>
              <a:ext uri="{FF2B5EF4-FFF2-40B4-BE49-F238E27FC236}">
                <a16:creationId xmlns:a16="http://schemas.microsoft.com/office/drawing/2014/main" id="{77C2001A-2BA0-344B-99A8-8682D62D0E70}"/>
              </a:ext>
            </a:extLst>
          </p:cNvPr>
          <p:cNvSpPr>
            <a:spLocks noGrp="1"/>
          </p:cNvSpPr>
          <p:nvPr>
            <p:ph type="body" idx="10"/>
          </p:nvPr>
        </p:nvSpPr>
        <p:spPr>
          <a:xfrm>
            <a:off x="395288" y="2476342"/>
            <a:ext cx="3397139" cy="266602"/>
          </a:xfrm>
        </p:spPr>
        <p:txBody>
          <a:bodyPr/>
          <a:lstStyle/>
          <a:p>
            <a:r>
              <a:rPr lang="de-DE" dirty="0" err="1"/>
              <a:t>Cognitive</a:t>
            </a:r>
            <a:r>
              <a:rPr lang="de-DE" dirty="0"/>
              <a:t> </a:t>
            </a:r>
            <a:r>
              <a:rPr lang="de-DE" dirty="0" err="1"/>
              <a:t>Organizational</a:t>
            </a:r>
            <a:r>
              <a:rPr lang="de-DE" dirty="0"/>
              <a:t> </a:t>
            </a:r>
            <a:r>
              <a:rPr lang="de-DE" dirty="0" err="1"/>
              <a:t>Platform</a:t>
            </a:r>
            <a:r>
              <a:rPr lang="de-DE" dirty="0"/>
              <a:t> Service</a:t>
            </a:r>
          </a:p>
        </p:txBody>
      </p:sp>
      <p:pic>
        <p:nvPicPr>
          <p:cNvPr id="28" name="Grafik 27">
            <a:extLst>
              <a:ext uri="{FF2B5EF4-FFF2-40B4-BE49-F238E27FC236}">
                <a16:creationId xmlns:a16="http://schemas.microsoft.com/office/drawing/2014/main" id="{22FB2E7C-9831-2446-A37E-D64D28E19DF8}"/>
              </a:ext>
            </a:extLst>
          </p:cNvPr>
          <p:cNvPicPr>
            <a:picLocks noChangeAspect="1"/>
          </p:cNvPicPr>
          <p:nvPr/>
        </p:nvPicPr>
        <p:blipFill rotWithShape="1">
          <a:blip r:embed="rId2"/>
          <a:srcRect l="1" r="53359"/>
          <a:stretch/>
        </p:blipFill>
        <p:spPr>
          <a:xfrm>
            <a:off x="5803236" y="0"/>
            <a:ext cx="3340763" cy="5143500"/>
          </a:xfrm>
          <a:prstGeom prst="rect">
            <a:avLst/>
          </a:prstGeom>
        </p:spPr>
      </p:pic>
    </p:spTree>
    <p:extLst>
      <p:ext uri="{BB962C8B-B14F-4D97-AF65-F5344CB8AC3E}">
        <p14:creationId xmlns:p14="http://schemas.microsoft.com/office/powerpoint/2010/main" val="1910704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EC59D-1696-4B45-8BFA-4CD6CC41DD39}"/>
              </a:ext>
            </a:extLst>
          </p:cNvPr>
          <p:cNvSpPr>
            <a:spLocks noGrp="1"/>
          </p:cNvSpPr>
          <p:nvPr>
            <p:ph type="title"/>
          </p:nvPr>
        </p:nvSpPr>
        <p:spPr/>
        <p:txBody>
          <a:bodyPr/>
          <a:lstStyle/>
          <a:p>
            <a:r>
              <a:rPr lang="de-DE" dirty="0"/>
              <a:t>Real-World Problem</a:t>
            </a:r>
          </a:p>
        </p:txBody>
      </p:sp>
      <p:sp>
        <p:nvSpPr>
          <p:cNvPr id="3" name="Textfeld 2">
            <a:extLst>
              <a:ext uri="{FF2B5EF4-FFF2-40B4-BE49-F238E27FC236}">
                <a16:creationId xmlns:a16="http://schemas.microsoft.com/office/drawing/2014/main" id="{943E06C6-7DC3-D245-8324-B92155B0EC62}"/>
              </a:ext>
            </a:extLst>
          </p:cNvPr>
          <p:cNvSpPr txBox="1"/>
          <p:nvPr/>
        </p:nvSpPr>
        <p:spPr>
          <a:xfrm>
            <a:off x="395288" y="1287262"/>
            <a:ext cx="8446871"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Lack of knowledge</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Experts inside the company are not connected</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Existing solutions cannot be found</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	Online </a:t>
            </a: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search</a:t>
            </a:r>
            <a:r>
              <a:rPr lang="en-US" sz="1200" dirty="0">
                <a:latin typeface="Helvetica Neue" panose="02000503000000020004" pitchFamily="2" charset="0"/>
                <a:ea typeface="Helvetica Neue" panose="02000503000000020004" pitchFamily="2" charset="0"/>
                <a:cs typeface="Helvetica Neue" panose="02000503000000020004" pitchFamily="2" charset="0"/>
              </a:rPr>
              <a:t> has become the </a:t>
            </a: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preferred way of finding information </a:t>
            </a:r>
          </a:p>
          <a:p>
            <a:r>
              <a:rPr lang="en-US" sz="1200" dirty="0">
                <a:latin typeface="Helvetica Neue" panose="02000503000000020004" pitchFamily="2" charset="0"/>
                <a:ea typeface="Helvetica Neue" panose="02000503000000020004" pitchFamily="2" charset="0"/>
                <a:cs typeface="Helvetica Neue" panose="02000503000000020004" pitchFamily="2" charset="0"/>
              </a:rPr>
              <a:t>					quickly and accurately</a:t>
            </a:r>
          </a:p>
        </p:txBody>
      </p:sp>
      <p:pic>
        <p:nvPicPr>
          <p:cNvPr id="4" name="Grafik 3">
            <a:extLst>
              <a:ext uri="{FF2B5EF4-FFF2-40B4-BE49-F238E27FC236}">
                <a16:creationId xmlns:a16="http://schemas.microsoft.com/office/drawing/2014/main" id="{004C7F3A-612B-D041-8BC9-7A83BCF21BA4}"/>
              </a:ext>
            </a:extLst>
          </p:cNvPr>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20843"/>
          <a:stretch/>
        </p:blipFill>
        <p:spPr>
          <a:xfrm>
            <a:off x="5454868" y="0"/>
            <a:ext cx="7755096" cy="5143500"/>
          </a:xfrm>
          <a:prstGeom prst="trapezoid">
            <a:avLst>
              <a:gd name="adj" fmla="val 49682"/>
            </a:avLst>
          </a:prstGeom>
        </p:spPr>
      </p:pic>
      <p:sp>
        <p:nvSpPr>
          <p:cNvPr id="5" name="Textfeld 4">
            <a:extLst>
              <a:ext uri="{FF2B5EF4-FFF2-40B4-BE49-F238E27FC236}">
                <a16:creationId xmlns:a16="http://schemas.microsoft.com/office/drawing/2014/main" id="{6D29C018-B8D4-864A-9B19-C74E99099923}"/>
              </a:ext>
            </a:extLst>
          </p:cNvPr>
          <p:cNvSpPr txBox="1"/>
          <p:nvPr/>
        </p:nvSpPr>
        <p:spPr>
          <a:xfrm>
            <a:off x="1223319" y="4305670"/>
            <a:ext cx="1075038" cy="461665"/>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Hierarchical </a:t>
            </a:r>
          </a:p>
          <a:p>
            <a:r>
              <a:rPr lang="en-US" sz="1200" dirty="0">
                <a:latin typeface="Helvetica Neue" panose="02000503000000020004" pitchFamily="2" charset="0"/>
                <a:ea typeface="Helvetica Neue" panose="02000503000000020004" pitchFamily="2" charset="0"/>
                <a:cs typeface="Helvetica Neue" panose="02000503000000020004" pitchFamily="2" charset="0"/>
              </a:rPr>
              <a:t>(Formal)</a:t>
            </a:r>
          </a:p>
        </p:txBody>
      </p:sp>
      <p:sp>
        <p:nvSpPr>
          <p:cNvPr id="6" name="Textfeld 5">
            <a:extLst>
              <a:ext uri="{FF2B5EF4-FFF2-40B4-BE49-F238E27FC236}">
                <a16:creationId xmlns:a16="http://schemas.microsoft.com/office/drawing/2014/main" id="{5D47B86F-2B0A-084E-A85F-77393673EAFE}"/>
              </a:ext>
            </a:extLst>
          </p:cNvPr>
          <p:cNvSpPr txBox="1"/>
          <p:nvPr/>
        </p:nvSpPr>
        <p:spPr>
          <a:xfrm>
            <a:off x="3517038" y="4305670"/>
            <a:ext cx="877408" cy="461665"/>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Holacratic </a:t>
            </a:r>
          </a:p>
          <a:p>
            <a:r>
              <a:rPr lang="en-US" sz="1200">
                <a:latin typeface="Helvetica Neue" panose="02000503000000020004" pitchFamily="2" charset="0"/>
                <a:ea typeface="Helvetica Neue" panose="02000503000000020004" pitchFamily="2" charset="0"/>
                <a:cs typeface="Helvetica Neue" panose="02000503000000020004" pitchFamily="2" charset="0"/>
              </a:rPr>
              <a:t>(Informal)</a:t>
            </a:r>
          </a:p>
        </p:txBody>
      </p:sp>
      <p:sp>
        <p:nvSpPr>
          <p:cNvPr id="7" name="Textfeld 6">
            <a:extLst>
              <a:ext uri="{FF2B5EF4-FFF2-40B4-BE49-F238E27FC236}">
                <a16:creationId xmlns:a16="http://schemas.microsoft.com/office/drawing/2014/main" id="{03803A5E-A89F-7240-9398-830715B49D39}"/>
              </a:ext>
            </a:extLst>
          </p:cNvPr>
          <p:cNvSpPr txBox="1"/>
          <p:nvPr/>
        </p:nvSpPr>
        <p:spPr>
          <a:xfrm>
            <a:off x="812536" y="3895494"/>
            <a:ext cx="2454446"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Organizational</a:t>
            </a:r>
            <a:r>
              <a:rPr lang="en-US" sz="1200" b="1" dirty="0">
                <a:latin typeface="Helvetica Neue" panose="02000503000000020004" pitchFamily="2" charset="0"/>
                <a:ea typeface="Helvetica Neue" panose="02000503000000020004" pitchFamily="2" charset="0"/>
                <a:cs typeface="Helvetica Neue" panose="02000503000000020004" pitchFamily="2" charset="0"/>
              </a:rPr>
              <a:t> Structure</a:t>
            </a:r>
          </a:p>
        </p:txBody>
      </p:sp>
      <p:sp>
        <p:nvSpPr>
          <p:cNvPr id="8" name="Pfeil nach rechts 7">
            <a:extLst>
              <a:ext uri="{FF2B5EF4-FFF2-40B4-BE49-F238E27FC236}">
                <a16:creationId xmlns:a16="http://schemas.microsoft.com/office/drawing/2014/main" id="{C2E33E13-F099-2843-8EA9-13E1A2B119BB}"/>
              </a:ext>
            </a:extLst>
          </p:cNvPr>
          <p:cNvSpPr/>
          <p:nvPr/>
        </p:nvSpPr>
        <p:spPr>
          <a:xfrm>
            <a:off x="2437662" y="4431573"/>
            <a:ext cx="816746" cy="209859"/>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12" name="Pfeil nach rechts 11">
            <a:extLst>
              <a:ext uri="{FF2B5EF4-FFF2-40B4-BE49-F238E27FC236}">
                <a16:creationId xmlns:a16="http://schemas.microsoft.com/office/drawing/2014/main" id="{3E91B5D8-2B04-214C-BDBA-19F729F59EC6}"/>
              </a:ext>
            </a:extLst>
          </p:cNvPr>
          <p:cNvSpPr/>
          <p:nvPr/>
        </p:nvSpPr>
        <p:spPr>
          <a:xfrm>
            <a:off x="482092" y="2789854"/>
            <a:ext cx="533017" cy="186165"/>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333803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A6532-6D7C-D945-A308-416C89320D18}"/>
              </a:ext>
            </a:extLst>
          </p:cNvPr>
          <p:cNvSpPr>
            <a:spLocks noGrp="1"/>
          </p:cNvSpPr>
          <p:nvPr>
            <p:ph type="title"/>
          </p:nvPr>
        </p:nvSpPr>
        <p:spPr/>
        <p:txBody>
          <a:bodyPr/>
          <a:lstStyle/>
          <a:p>
            <a:r>
              <a:rPr lang="en-US"/>
              <a:t>Collaboration before individual knowledge</a:t>
            </a:r>
          </a:p>
        </p:txBody>
      </p:sp>
      <p:pic>
        <p:nvPicPr>
          <p:cNvPr id="4" name="Grafik 3">
            <a:extLst>
              <a:ext uri="{FF2B5EF4-FFF2-40B4-BE49-F238E27FC236}">
                <a16:creationId xmlns:a16="http://schemas.microsoft.com/office/drawing/2014/main" id="{94E40EE4-9928-0E4A-8920-8E87B6F5ADA3}"/>
              </a:ext>
            </a:extLst>
          </p:cNvPr>
          <p:cNvPicPr>
            <a:picLocks noChangeAspect="1"/>
          </p:cNvPicPr>
          <p:nvPr/>
        </p:nvPicPr>
        <p:blipFill>
          <a:blip r:embed="rId3"/>
          <a:stretch>
            <a:fillRect/>
          </a:stretch>
        </p:blipFill>
        <p:spPr>
          <a:xfrm>
            <a:off x="1542517" y="1618735"/>
            <a:ext cx="6058967" cy="3285621"/>
          </a:xfrm>
          <a:prstGeom prst="rect">
            <a:avLst/>
          </a:prstGeom>
        </p:spPr>
      </p:pic>
    </p:spTree>
    <p:extLst>
      <p:ext uri="{BB962C8B-B14F-4D97-AF65-F5344CB8AC3E}">
        <p14:creationId xmlns:p14="http://schemas.microsoft.com/office/powerpoint/2010/main" val="72344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5052A-45A7-264E-9EB7-974E625A55C1}"/>
              </a:ext>
            </a:extLst>
          </p:cNvPr>
          <p:cNvSpPr>
            <a:spLocks noGrp="1"/>
          </p:cNvSpPr>
          <p:nvPr>
            <p:ph type="title"/>
          </p:nvPr>
        </p:nvSpPr>
        <p:spPr/>
        <p:txBody>
          <a:bodyPr/>
          <a:lstStyle/>
          <a:p>
            <a:r>
              <a:rPr lang="de-DE" dirty="0"/>
              <a:t>Integration</a:t>
            </a:r>
          </a:p>
        </p:txBody>
      </p:sp>
      <p:sp>
        <p:nvSpPr>
          <p:cNvPr id="4" name="Rechteck 3">
            <a:extLst>
              <a:ext uri="{FF2B5EF4-FFF2-40B4-BE49-F238E27FC236}">
                <a16:creationId xmlns:a16="http://schemas.microsoft.com/office/drawing/2014/main" id="{75759527-2562-BA42-9F89-5958D41EFF7A}"/>
              </a:ext>
            </a:extLst>
          </p:cNvPr>
          <p:cNvSpPr/>
          <p:nvPr/>
        </p:nvSpPr>
        <p:spPr>
          <a:xfrm>
            <a:off x="4842164" y="1669891"/>
            <a:ext cx="1085850" cy="74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Intranet</a:t>
            </a:r>
          </a:p>
        </p:txBody>
      </p:sp>
      <p:sp>
        <p:nvSpPr>
          <p:cNvPr id="5" name="Rechteck 4">
            <a:extLst>
              <a:ext uri="{FF2B5EF4-FFF2-40B4-BE49-F238E27FC236}">
                <a16:creationId xmlns:a16="http://schemas.microsoft.com/office/drawing/2014/main" id="{D30FB66D-09B6-1447-B04E-999CC4592828}"/>
              </a:ext>
            </a:extLst>
          </p:cNvPr>
          <p:cNvSpPr/>
          <p:nvPr/>
        </p:nvSpPr>
        <p:spPr>
          <a:xfrm>
            <a:off x="4842164" y="3423682"/>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sp>
        <p:nvSpPr>
          <p:cNvPr id="6" name="Rechteck 5">
            <a:extLst>
              <a:ext uri="{FF2B5EF4-FFF2-40B4-BE49-F238E27FC236}">
                <a16:creationId xmlns:a16="http://schemas.microsoft.com/office/drawing/2014/main" id="{D2D93B87-4FB5-1641-AA5E-AAFFEA046131}"/>
              </a:ext>
            </a:extLst>
          </p:cNvPr>
          <p:cNvSpPr/>
          <p:nvPr/>
        </p:nvSpPr>
        <p:spPr>
          <a:xfrm>
            <a:off x="2759114" y="1669891"/>
            <a:ext cx="1085850" cy="7429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Search-</a:t>
            </a:r>
          </a:p>
          <a:p>
            <a:pPr algn="ctr"/>
            <a:r>
              <a:rPr lang="de-DE" sz="1800" dirty="0" err="1">
                <a:latin typeface="Helvetica Neue" panose="02000503000000020004" pitchFamily="2" charset="0"/>
                <a:ea typeface="Helvetica Neue" panose="02000503000000020004" pitchFamily="2" charset="0"/>
                <a:cs typeface="Helvetica Neue" panose="02000503000000020004" pitchFamily="2" charset="0"/>
              </a:rPr>
              <a:t>engine</a:t>
            </a:r>
            <a:endParaRPr lang="de-DE"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Gerader Verbinder 11">
            <a:extLst>
              <a:ext uri="{FF2B5EF4-FFF2-40B4-BE49-F238E27FC236}">
                <a16:creationId xmlns:a16="http://schemas.microsoft.com/office/drawing/2014/main" id="{0BA3814A-3D85-3141-AB9F-0E2B37B1FDDB}"/>
              </a:ext>
            </a:extLst>
          </p:cNvPr>
          <p:cNvCxnSpPr>
            <a:cxnSpLocks/>
            <a:stCxn id="6" idx="3"/>
            <a:endCxn id="4" idx="1"/>
          </p:cNvCxnSpPr>
          <p:nvPr/>
        </p:nvCxnSpPr>
        <p:spPr>
          <a:xfrm>
            <a:off x="3844964" y="2041366"/>
            <a:ext cx="9972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B8079D47-080A-2B48-91B1-F4808C5EE695}"/>
              </a:ext>
            </a:extLst>
          </p:cNvPr>
          <p:cNvCxnSpPr>
            <a:cxnSpLocks/>
            <a:stCxn id="5" idx="0"/>
            <a:endCxn id="4" idx="2"/>
          </p:cNvCxnSpPr>
          <p:nvPr/>
        </p:nvCxnSpPr>
        <p:spPr>
          <a:xfrm flipV="1">
            <a:off x="5385089" y="2412841"/>
            <a:ext cx="0" cy="1010841"/>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8FBF716-70E1-D949-8ABE-F6CB0B3B3B9D}"/>
              </a:ext>
            </a:extLst>
          </p:cNvPr>
          <p:cNvCxnSpPr>
            <a:stCxn id="4" idx="3"/>
            <a:endCxn id="10" idx="1"/>
          </p:cNvCxnSpPr>
          <p:nvPr/>
        </p:nvCxnSpPr>
        <p:spPr>
          <a:xfrm>
            <a:off x="5928015" y="2041366"/>
            <a:ext cx="1262284"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D079D6DE-6679-A24F-9E57-F4AC851B0B79}"/>
              </a:ext>
            </a:extLst>
          </p:cNvPr>
          <p:cNvSpPr/>
          <p:nvPr/>
        </p:nvSpPr>
        <p:spPr>
          <a:xfrm>
            <a:off x="7190298" y="1669891"/>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1" name="Gerade Verbindung 10">
            <a:extLst>
              <a:ext uri="{FF2B5EF4-FFF2-40B4-BE49-F238E27FC236}">
                <a16:creationId xmlns:a16="http://schemas.microsoft.com/office/drawing/2014/main" id="{507BA676-C384-A94B-BF0D-06EAD42B4E24}"/>
              </a:ext>
            </a:extLst>
          </p:cNvPr>
          <p:cNvCxnSpPr>
            <a:endCxn id="12" idx="1"/>
          </p:cNvCxnSpPr>
          <p:nvPr/>
        </p:nvCxnSpPr>
        <p:spPr>
          <a:xfrm>
            <a:off x="5928015" y="3795157"/>
            <a:ext cx="1262284"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3EDFCB03-1991-5040-84C9-351CF4CC0FBC}"/>
              </a:ext>
            </a:extLst>
          </p:cNvPr>
          <p:cNvSpPr/>
          <p:nvPr/>
        </p:nvSpPr>
        <p:spPr>
          <a:xfrm>
            <a:off x="7190298" y="3423682"/>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3" name="Gerade Verbindung 12">
            <a:extLst>
              <a:ext uri="{FF2B5EF4-FFF2-40B4-BE49-F238E27FC236}">
                <a16:creationId xmlns:a16="http://schemas.microsoft.com/office/drawing/2014/main" id="{76D1707E-AC68-A146-9E90-EDBEA4050410}"/>
              </a:ext>
            </a:extLst>
          </p:cNvPr>
          <p:cNvCxnSpPr>
            <a:stCxn id="6" idx="2"/>
            <a:endCxn id="14" idx="0"/>
          </p:cNvCxnSpPr>
          <p:nvPr/>
        </p:nvCxnSpPr>
        <p:spPr>
          <a:xfrm>
            <a:off x="3302039" y="2412841"/>
            <a:ext cx="0" cy="1022152"/>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673F68B3-4CFE-EB40-999E-1625CF18379C}"/>
              </a:ext>
            </a:extLst>
          </p:cNvPr>
          <p:cNvSpPr/>
          <p:nvPr/>
        </p:nvSpPr>
        <p:spPr>
          <a:xfrm>
            <a:off x="2759114" y="3434993"/>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5" name="Gerade Verbindung 14">
            <a:extLst>
              <a:ext uri="{FF2B5EF4-FFF2-40B4-BE49-F238E27FC236}">
                <a16:creationId xmlns:a16="http://schemas.microsoft.com/office/drawing/2014/main" id="{D2B1C132-7C95-C04A-B8B7-264CC8890127}"/>
              </a:ext>
            </a:extLst>
          </p:cNvPr>
          <p:cNvCxnSpPr>
            <a:stCxn id="6" idx="1"/>
            <a:endCxn id="16" idx="3"/>
          </p:cNvCxnSpPr>
          <p:nvPr/>
        </p:nvCxnSpPr>
        <p:spPr>
          <a:xfrm flipH="1">
            <a:off x="1740814" y="2041366"/>
            <a:ext cx="101830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175C8F91-0894-2849-9854-821CA14392B4}"/>
              </a:ext>
            </a:extLst>
          </p:cNvPr>
          <p:cNvSpPr/>
          <p:nvPr/>
        </p:nvSpPr>
        <p:spPr>
          <a:xfrm>
            <a:off x="654964" y="1669891"/>
            <a:ext cx="1085850" cy="74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User</a:t>
            </a:r>
          </a:p>
        </p:txBody>
      </p:sp>
      <p:cxnSp>
        <p:nvCxnSpPr>
          <p:cNvPr id="17" name="Gerade Verbindung 16">
            <a:extLst>
              <a:ext uri="{FF2B5EF4-FFF2-40B4-BE49-F238E27FC236}">
                <a16:creationId xmlns:a16="http://schemas.microsoft.com/office/drawing/2014/main" id="{785DAA84-898A-024C-A903-D02AF0231250}"/>
              </a:ext>
            </a:extLst>
          </p:cNvPr>
          <p:cNvCxnSpPr>
            <a:cxnSpLocks/>
          </p:cNvCxnSpPr>
          <p:nvPr/>
        </p:nvCxnSpPr>
        <p:spPr>
          <a:xfrm>
            <a:off x="8276148" y="3813265"/>
            <a:ext cx="867852"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BCE5C946-86E6-7445-BBB5-BAFD4D948B3E}"/>
              </a:ext>
            </a:extLst>
          </p:cNvPr>
          <p:cNvCxnSpPr>
            <a:cxnSpLocks/>
          </p:cNvCxnSpPr>
          <p:nvPr/>
        </p:nvCxnSpPr>
        <p:spPr>
          <a:xfrm>
            <a:off x="8276148" y="2041366"/>
            <a:ext cx="867852"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83AA538E-D44D-0B47-A03D-CB5BFCF8515F}"/>
              </a:ext>
            </a:extLst>
          </p:cNvPr>
          <p:cNvCxnSpPr>
            <a:cxnSpLocks/>
          </p:cNvCxnSpPr>
          <p:nvPr/>
        </p:nvCxnSpPr>
        <p:spPr>
          <a:xfrm>
            <a:off x="5385089" y="4166632"/>
            <a:ext cx="0" cy="976868"/>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36486"/>
      </p:ext>
    </p:extLst>
  </p:cSld>
  <p:clrMapOvr>
    <a:masterClrMapping/>
  </p:clrMapOvr>
</p:sld>
</file>

<file path=ppt/theme/theme1.xml><?xml version="1.0" encoding="utf-8"?>
<a:theme xmlns:a="http://schemas.openxmlformats.org/drawingml/2006/main" name="Office Theme">
  <a:themeElements>
    <a:clrScheme name="linkit Farbpalette 1">
      <a:dk1>
        <a:srgbClr val="000000"/>
      </a:dk1>
      <a:lt1>
        <a:srgbClr val="FFFFFF"/>
      </a:lt1>
      <a:dk2>
        <a:srgbClr val="0067A4"/>
      </a:dk2>
      <a:lt2>
        <a:srgbClr val="00B7E0"/>
      </a:lt2>
      <a:accent1>
        <a:srgbClr val="37B39F"/>
      </a:accent1>
      <a:accent2>
        <a:srgbClr val="84BE41"/>
      </a:accent2>
      <a:accent3>
        <a:srgbClr val="F2B229"/>
      </a:accent3>
      <a:accent4>
        <a:srgbClr val="E8822C"/>
      </a:accent4>
      <a:accent5>
        <a:srgbClr val="D8222A"/>
      </a:accent5>
      <a:accent6>
        <a:srgbClr val="B21D7A"/>
      </a:accent6>
      <a:hlink>
        <a:srgbClr val="0067A4"/>
      </a:hlink>
      <a:folHlink>
        <a:srgbClr val="B21D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latin typeface="Helvetica Neue" charset="0"/>
            <a:ea typeface="Helvetica Neue" charset="0"/>
            <a:cs typeface="Helvetica Neue" charset="0"/>
          </a:defRPr>
        </a:defPPr>
      </a:lstStyle>
      <a:style>
        <a:lnRef idx="2">
          <a:schemeClr val="accent1">
            <a:shade val="50000"/>
          </a:schemeClr>
        </a:lnRef>
        <a:fillRef idx="1001">
          <a:schemeClr val="l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0104_linkit_Folienmaster" id="{EB79FF0C-9B22-6E40-BE26-DBEC5553FAC8}" vid="{AC011D04-9CEB-F94F-8A6C-CAD80C86F7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20180104_linkit_Folienmaster</Template>
  <TotalTime>0</TotalTime>
  <Words>874</Words>
  <Application>Microsoft Macintosh PowerPoint</Application>
  <PresentationFormat>Bildschirmpräsentation (16:9)</PresentationFormat>
  <Paragraphs>271</Paragraphs>
  <Slides>22</Slides>
  <Notes>5</Notes>
  <HiddenSlides>4</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22</vt:i4>
      </vt:variant>
    </vt:vector>
  </HeadingPairs>
  <TitlesOfParts>
    <vt:vector size="31" baseType="lpstr">
      <vt:lpstr>American Typewriter</vt:lpstr>
      <vt:lpstr>Arial</vt:lpstr>
      <vt:lpstr>Calibri</vt:lpstr>
      <vt:lpstr>Century Gothic</vt:lpstr>
      <vt:lpstr>Helvetica Neue</vt:lpstr>
      <vt:lpstr>Helvetica Neue Regular</vt:lpstr>
      <vt:lpstr>Source Serif Pro</vt:lpstr>
      <vt:lpstr>Wingdings</vt:lpstr>
      <vt:lpstr>Office Theme</vt:lpstr>
      <vt:lpstr>PowerPoint-Präsentation</vt:lpstr>
      <vt:lpstr>PowerPoint-Präsentation</vt:lpstr>
      <vt:lpstr>PowerPoint-Präsentation</vt:lpstr>
      <vt:lpstr>What can be achieved with COPS? </vt:lpstr>
      <vt:lpstr>PowerPoint-Präsentation</vt:lpstr>
      <vt:lpstr>Extracting Knowledge </vt:lpstr>
      <vt:lpstr>Real-World Problem</vt:lpstr>
      <vt:lpstr>Collaboration before individual knowledge</vt:lpstr>
      <vt:lpstr>Integration</vt:lpstr>
      <vt:lpstr>Technological implementation</vt:lpstr>
      <vt:lpstr>Use Cases</vt:lpstr>
      <vt:lpstr>Summary</vt:lpstr>
      <vt:lpstr>Who are we?</vt:lpstr>
      <vt:lpstr>Thank you!</vt:lpstr>
      <vt:lpstr>PowerPoint-Präsentation</vt:lpstr>
      <vt:lpstr>Story</vt:lpstr>
      <vt:lpstr>Further features (knowledge vector)</vt:lpstr>
      <vt:lpstr>PowerPoint-Präsentation</vt:lpstr>
      <vt:lpstr>PowerPoint-Präsentation</vt:lpstr>
      <vt:lpstr>PowerPoint-Präsentation</vt:lpstr>
      <vt:lpstr>PowerPoint-Präsentation</vt:lpstr>
      <vt:lpstr>Quellen - Bilder</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sakdjks ajdksjdkjks jdksjd kdjskdj skdj ksjd</dc:title>
  <dc:subject/>
  <dc:creator>Ramona Schmid95</dc:creator>
  <cp:keywords/>
  <dc:description/>
  <cp:lastModifiedBy>Sebastian Findeisen</cp:lastModifiedBy>
  <cp:revision>194</cp:revision>
  <cp:lastPrinted>2018-04-16T18:07:32Z</cp:lastPrinted>
  <dcterms:created xsi:type="dcterms:W3CDTF">2018-01-16T12:24:30Z</dcterms:created>
  <dcterms:modified xsi:type="dcterms:W3CDTF">2018-04-22T00:52:56Z</dcterms:modified>
  <cp:category/>
</cp:coreProperties>
</file>